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339" r:id="rId3"/>
    <p:sldId id="268" r:id="rId4"/>
    <p:sldId id="321" r:id="rId5"/>
    <p:sldId id="335" r:id="rId6"/>
    <p:sldId id="323" r:id="rId7"/>
    <p:sldId id="338" r:id="rId8"/>
    <p:sldId id="324" r:id="rId9"/>
    <p:sldId id="258" r:id="rId10"/>
    <p:sldId id="263" r:id="rId11"/>
    <p:sldId id="264" r:id="rId12"/>
    <p:sldId id="340" r:id="rId13"/>
    <p:sldId id="260" r:id="rId14"/>
    <p:sldId id="262" r:id="rId15"/>
    <p:sldId id="261" r:id="rId16"/>
    <p:sldId id="257" r:id="rId17"/>
    <p:sldId id="259" r:id="rId18"/>
    <p:sldId id="265" r:id="rId19"/>
    <p:sldId id="2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94"/>
  </p:normalViewPr>
  <p:slideViewPr>
    <p:cSldViewPr snapToGrid="0">
      <p:cViewPr varScale="1">
        <p:scale>
          <a:sx n="121" d="100"/>
          <a:sy n="121" d="100"/>
        </p:scale>
        <p:origin x="7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9F5AC8-804E-4DE1-952A-A9496E2892B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84ED702-CE4E-40E2-A702-E3E09A70CBD3}">
      <dgm:prSet/>
      <dgm:spPr/>
      <dgm:t>
        <a:bodyPr/>
        <a:lstStyle/>
        <a:p>
          <a:r>
            <a:rPr lang="en-US" dirty="0"/>
            <a:t>Introductions – Ken Scott</a:t>
          </a:r>
        </a:p>
      </dgm:t>
    </dgm:pt>
    <dgm:pt modelId="{72D8E9C8-E4CE-426A-82CF-1711F19F89EA}" type="parTrans" cxnId="{DC7BD2E1-AE33-4B2D-A326-7CD0932719F5}">
      <dgm:prSet/>
      <dgm:spPr/>
      <dgm:t>
        <a:bodyPr/>
        <a:lstStyle/>
        <a:p>
          <a:endParaRPr lang="en-US"/>
        </a:p>
      </dgm:t>
    </dgm:pt>
    <dgm:pt modelId="{25E0288A-81A0-4238-BD10-3EA53926FF13}" type="sibTrans" cxnId="{DC7BD2E1-AE33-4B2D-A326-7CD0932719F5}">
      <dgm:prSet/>
      <dgm:spPr/>
      <dgm:t>
        <a:bodyPr/>
        <a:lstStyle/>
        <a:p>
          <a:endParaRPr lang="en-US"/>
        </a:p>
      </dgm:t>
    </dgm:pt>
    <dgm:pt modelId="{CA31AD41-2E16-4733-8799-A68C11B1F37A}">
      <dgm:prSet/>
      <dgm:spPr/>
      <dgm:t>
        <a:bodyPr/>
        <a:lstStyle/>
        <a:p>
          <a:r>
            <a:rPr lang="en-US" dirty="0"/>
            <a:t>Economic Engagement – Marilyn Clark</a:t>
          </a:r>
        </a:p>
      </dgm:t>
    </dgm:pt>
    <dgm:pt modelId="{BBD09887-6710-4D88-8D59-BBAF040DA679}" type="parTrans" cxnId="{84B8393D-8F97-4074-B29F-22F1586D147B}">
      <dgm:prSet/>
      <dgm:spPr/>
      <dgm:t>
        <a:bodyPr/>
        <a:lstStyle/>
        <a:p>
          <a:endParaRPr lang="en-US"/>
        </a:p>
      </dgm:t>
    </dgm:pt>
    <dgm:pt modelId="{343FDD02-60FC-457F-BC09-BC325134DCA6}" type="sibTrans" cxnId="{84B8393D-8F97-4074-B29F-22F1586D147B}">
      <dgm:prSet/>
      <dgm:spPr/>
      <dgm:t>
        <a:bodyPr/>
        <a:lstStyle/>
        <a:p>
          <a:endParaRPr lang="en-US"/>
        </a:p>
      </dgm:t>
    </dgm:pt>
    <dgm:pt modelId="{9CC22D14-26E3-4C98-B5B1-596E33D25232}">
      <dgm:prSet/>
      <dgm:spPr/>
      <dgm:t>
        <a:bodyPr/>
        <a:lstStyle/>
        <a:p>
          <a:r>
            <a:rPr lang="en-US" dirty="0"/>
            <a:t>What is MRO?</a:t>
          </a:r>
        </a:p>
      </dgm:t>
    </dgm:pt>
    <dgm:pt modelId="{4B9BE8F0-0067-4803-84D1-CB2A6C09BFCE}" type="parTrans" cxnId="{D4EC1BB1-000D-49A9-93F3-5024EB310A57}">
      <dgm:prSet/>
      <dgm:spPr/>
      <dgm:t>
        <a:bodyPr/>
        <a:lstStyle/>
        <a:p>
          <a:endParaRPr lang="en-US"/>
        </a:p>
      </dgm:t>
    </dgm:pt>
    <dgm:pt modelId="{CF87E37B-60FF-40EB-96B1-3F14E7A038B7}" type="sibTrans" cxnId="{D4EC1BB1-000D-49A9-93F3-5024EB310A57}">
      <dgm:prSet/>
      <dgm:spPr/>
      <dgm:t>
        <a:bodyPr/>
        <a:lstStyle/>
        <a:p>
          <a:endParaRPr lang="en-US"/>
        </a:p>
      </dgm:t>
    </dgm:pt>
    <dgm:pt modelId="{904F9BB9-1193-4CBD-A7DD-333ECABEEE4E}">
      <dgm:prSet/>
      <dgm:spPr/>
      <dgm:t>
        <a:bodyPr/>
        <a:lstStyle/>
        <a:p>
          <a:r>
            <a:rPr lang="en-US"/>
            <a:t>Questions?? </a:t>
          </a:r>
        </a:p>
      </dgm:t>
    </dgm:pt>
    <dgm:pt modelId="{4CDFF1A3-3D92-42E0-AC0A-EB79C6350CCE}" type="parTrans" cxnId="{9561552D-9DFB-408E-AF53-06CC302B27C4}">
      <dgm:prSet/>
      <dgm:spPr/>
      <dgm:t>
        <a:bodyPr/>
        <a:lstStyle/>
        <a:p>
          <a:endParaRPr lang="en-US"/>
        </a:p>
      </dgm:t>
    </dgm:pt>
    <dgm:pt modelId="{ED6254AE-E658-4BD8-B6E1-D7F5CBCF2FE6}" type="sibTrans" cxnId="{9561552D-9DFB-408E-AF53-06CC302B27C4}">
      <dgm:prSet/>
      <dgm:spPr/>
      <dgm:t>
        <a:bodyPr/>
        <a:lstStyle/>
        <a:p>
          <a:endParaRPr lang="en-US"/>
        </a:p>
      </dgm:t>
    </dgm:pt>
    <dgm:pt modelId="{BECF94D6-2A25-4D73-8959-13B31FF587FC}">
      <dgm:prSet/>
      <dgm:spPr/>
      <dgm:t>
        <a:bodyPr/>
        <a:lstStyle/>
        <a:p>
          <a:r>
            <a:rPr lang="en-US" dirty="0"/>
            <a:t>How to Complete the Request for Proposal – Ken Scott</a:t>
          </a:r>
        </a:p>
      </dgm:t>
    </dgm:pt>
    <dgm:pt modelId="{D2EB23AA-86CC-4729-B60D-9732A10E0EF4}" type="parTrans" cxnId="{6E81ACCF-5FDB-4818-B7FB-EAB6535FCC50}">
      <dgm:prSet/>
      <dgm:spPr/>
      <dgm:t>
        <a:bodyPr/>
        <a:lstStyle/>
        <a:p>
          <a:endParaRPr lang="en-US"/>
        </a:p>
      </dgm:t>
    </dgm:pt>
    <dgm:pt modelId="{20E7244C-8758-4048-8871-B9DD061001E3}" type="sibTrans" cxnId="{6E81ACCF-5FDB-4818-B7FB-EAB6535FCC50}">
      <dgm:prSet/>
      <dgm:spPr/>
      <dgm:t>
        <a:bodyPr/>
        <a:lstStyle/>
        <a:p>
          <a:endParaRPr lang="en-US"/>
        </a:p>
      </dgm:t>
    </dgm:pt>
    <dgm:pt modelId="{8900538E-6DAD-40A9-A36D-F4177B3CC08E}">
      <dgm:prSet/>
      <dgm:spPr/>
      <dgm:t>
        <a:bodyPr/>
        <a:lstStyle/>
        <a:p>
          <a:r>
            <a:rPr lang="en-US" dirty="0"/>
            <a:t>Authorization of Work</a:t>
          </a:r>
        </a:p>
      </dgm:t>
    </dgm:pt>
    <dgm:pt modelId="{C5B413AA-3C16-4BFE-91C7-8A85399D0810}" type="parTrans" cxnId="{E37AE4E4-B637-43AE-8030-289EE5F69666}">
      <dgm:prSet/>
      <dgm:spPr/>
      <dgm:t>
        <a:bodyPr/>
        <a:lstStyle/>
        <a:p>
          <a:endParaRPr lang="en-US"/>
        </a:p>
      </dgm:t>
    </dgm:pt>
    <dgm:pt modelId="{84310896-1508-46DC-A1D2-925B6915AEF2}" type="sibTrans" cxnId="{E37AE4E4-B637-43AE-8030-289EE5F69666}">
      <dgm:prSet/>
      <dgm:spPr/>
      <dgm:t>
        <a:bodyPr/>
        <a:lstStyle/>
        <a:p>
          <a:endParaRPr lang="en-US"/>
        </a:p>
      </dgm:t>
    </dgm:pt>
    <dgm:pt modelId="{5280FBBD-53F9-4B4B-AC4B-7DF0345F6A7B}">
      <dgm:prSet/>
      <dgm:spPr/>
      <dgm:t>
        <a:bodyPr/>
        <a:lstStyle/>
        <a:p>
          <a:r>
            <a:rPr lang="en-US"/>
            <a:t>Key Event Dates</a:t>
          </a:r>
          <a:endParaRPr lang="en-US" dirty="0"/>
        </a:p>
      </dgm:t>
    </dgm:pt>
    <dgm:pt modelId="{8766AB12-16DE-4469-883C-F4549713FEBB}" type="parTrans" cxnId="{791A2AD0-FB2F-4C92-A3EF-62E36270C7BA}">
      <dgm:prSet/>
      <dgm:spPr/>
      <dgm:t>
        <a:bodyPr/>
        <a:lstStyle/>
        <a:p>
          <a:endParaRPr lang="en-US"/>
        </a:p>
      </dgm:t>
    </dgm:pt>
    <dgm:pt modelId="{435D6CBD-47C0-4DA6-B927-BF0463AC0108}" type="sibTrans" cxnId="{791A2AD0-FB2F-4C92-A3EF-62E36270C7BA}">
      <dgm:prSet/>
      <dgm:spPr/>
      <dgm:t>
        <a:bodyPr/>
        <a:lstStyle/>
        <a:p>
          <a:endParaRPr lang="en-US"/>
        </a:p>
      </dgm:t>
    </dgm:pt>
    <dgm:pt modelId="{B085226F-BB66-4E99-A4F6-E23638E3208D}" type="pres">
      <dgm:prSet presAssocID="{849F5AC8-804E-4DE1-952A-A9496E2892B8}" presName="diagram" presStyleCnt="0">
        <dgm:presLayoutVars>
          <dgm:dir/>
          <dgm:resizeHandles val="exact"/>
        </dgm:presLayoutVars>
      </dgm:prSet>
      <dgm:spPr/>
    </dgm:pt>
    <dgm:pt modelId="{64CE101C-C3C9-4E9F-B767-6E3F7FE6FEF0}" type="pres">
      <dgm:prSet presAssocID="{384ED702-CE4E-40E2-A702-E3E09A70CBD3}" presName="node" presStyleLbl="node1" presStyleIdx="0" presStyleCnt="7">
        <dgm:presLayoutVars>
          <dgm:bulletEnabled val="1"/>
        </dgm:presLayoutVars>
      </dgm:prSet>
      <dgm:spPr/>
    </dgm:pt>
    <dgm:pt modelId="{C42F1240-A02D-431C-9FFB-5F3607D92ABF}" type="pres">
      <dgm:prSet presAssocID="{25E0288A-81A0-4238-BD10-3EA53926FF13}" presName="sibTrans" presStyleCnt="0"/>
      <dgm:spPr/>
    </dgm:pt>
    <dgm:pt modelId="{39CDABD4-6F1A-42D0-B5A5-48255D3E593E}" type="pres">
      <dgm:prSet presAssocID="{CA31AD41-2E16-4733-8799-A68C11B1F37A}" presName="node" presStyleLbl="node1" presStyleIdx="1" presStyleCnt="7">
        <dgm:presLayoutVars>
          <dgm:bulletEnabled val="1"/>
        </dgm:presLayoutVars>
      </dgm:prSet>
      <dgm:spPr/>
    </dgm:pt>
    <dgm:pt modelId="{02029334-BEFB-4CAA-92E5-CD2BE89AE525}" type="pres">
      <dgm:prSet presAssocID="{343FDD02-60FC-457F-BC09-BC325134DCA6}" presName="sibTrans" presStyleCnt="0"/>
      <dgm:spPr/>
    </dgm:pt>
    <dgm:pt modelId="{07B047C5-450E-434F-A17A-5045AB2AC372}" type="pres">
      <dgm:prSet presAssocID="{9CC22D14-26E3-4C98-B5B1-596E33D25232}" presName="node" presStyleLbl="node1" presStyleIdx="2" presStyleCnt="7">
        <dgm:presLayoutVars>
          <dgm:bulletEnabled val="1"/>
        </dgm:presLayoutVars>
      </dgm:prSet>
      <dgm:spPr/>
    </dgm:pt>
    <dgm:pt modelId="{7BB0C2E4-9AE1-45F5-B2FC-883569DD1165}" type="pres">
      <dgm:prSet presAssocID="{CF87E37B-60FF-40EB-96B1-3F14E7A038B7}" presName="sibTrans" presStyleCnt="0"/>
      <dgm:spPr/>
    </dgm:pt>
    <dgm:pt modelId="{FCC4F258-1F05-40D4-B209-7C158FA0EB9D}" type="pres">
      <dgm:prSet presAssocID="{8900538E-6DAD-40A9-A36D-F4177B3CC08E}" presName="node" presStyleLbl="node1" presStyleIdx="3" presStyleCnt="7">
        <dgm:presLayoutVars>
          <dgm:bulletEnabled val="1"/>
        </dgm:presLayoutVars>
      </dgm:prSet>
      <dgm:spPr/>
    </dgm:pt>
    <dgm:pt modelId="{16099DCD-80B6-462E-98F4-1A6F32BD89E6}" type="pres">
      <dgm:prSet presAssocID="{84310896-1508-46DC-A1D2-925B6915AEF2}" presName="sibTrans" presStyleCnt="0"/>
      <dgm:spPr/>
    </dgm:pt>
    <dgm:pt modelId="{3B4B39F0-9F30-48A2-A94B-AB80C77B763D}" type="pres">
      <dgm:prSet presAssocID="{5280FBBD-53F9-4B4B-AC4B-7DF0345F6A7B}" presName="node" presStyleLbl="node1" presStyleIdx="4" presStyleCnt="7">
        <dgm:presLayoutVars>
          <dgm:bulletEnabled val="1"/>
        </dgm:presLayoutVars>
      </dgm:prSet>
      <dgm:spPr/>
    </dgm:pt>
    <dgm:pt modelId="{F300DCD2-31FD-4ADA-B524-7C00789135D3}" type="pres">
      <dgm:prSet presAssocID="{435D6CBD-47C0-4DA6-B927-BF0463AC0108}" presName="sibTrans" presStyleCnt="0"/>
      <dgm:spPr/>
    </dgm:pt>
    <dgm:pt modelId="{19CF9170-DED2-4D14-9F40-EF0DB3E6A4B6}" type="pres">
      <dgm:prSet presAssocID="{BECF94D6-2A25-4D73-8959-13B31FF587FC}" presName="node" presStyleLbl="node1" presStyleIdx="5" presStyleCnt="7">
        <dgm:presLayoutVars>
          <dgm:bulletEnabled val="1"/>
        </dgm:presLayoutVars>
      </dgm:prSet>
      <dgm:spPr/>
    </dgm:pt>
    <dgm:pt modelId="{5791952A-A09D-4F8B-874C-5236441BE6F5}" type="pres">
      <dgm:prSet presAssocID="{20E7244C-8758-4048-8871-B9DD061001E3}" presName="sibTrans" presStyleCnt="0"/>
      <dgm:spPr/>
    </dgm:pt>
    <dgm:pt modelId="{F19D373A-3039-486F-9216-46DAB752009C}" type="pres">
      <dgm:prSet presAssocID="{904F9BB9-1193-4CBD-A7DD-333ECABEEE4E}" presName="node" presStyleLbl="node1" presStyleIdx="6" presStyleCnt="7">
        <dgm:presLayoutVars>
          <dgm:bulletEnabled val="1"/>
        </dgm:presLayoutVars>
      </dgm:prSet>
      <dgm:spPr/>
    </dgm:pt>
  </dgm:ptLst>
  <dgm:cxnLst>
    <dgm:cxn modelId="{FBA9900D-0DBD-49CC-AE0B-84A887261915}" type="presOf" srcId="{904F9BB9-1193-4CBD-A7DD-333ECABEEE4E}" destId="{F19D373A-3039-486F-9216-46DAB752009C}" srcOrd="0" destOrd="0" presId="urn:microsoft.com/office/officeart/2005/8/layout/default"/>
    <dgm:cxn modelId="{137CF91A-D7BF-47AC-92CD-0BA3677EA23A}" type="presOf" srcId="{9CC22D14-26E3-4C98-B5B1-596E33D25232}" destId="{07B047C5-450E-434F-A17A-5045AB2AC372}" srcOrd="0" destOrd="0" presId="urn:microsoft.com/office/officeart/2005/8/layout/default"/>
    <dgm:cxn modelId="{B3B26D28-F842-432C-809B-F34BFEA12690}" type="presOf" srcId="{849F5AC8-804E-4DE1-952A-A9496E2892B8}" destId="{B085226F-BB66-4E99-A4F6-E23638E3208D}" srcOrd="0" destOrd="0" presId="urn:microsoft.com/office/officeart/2005/8/layout/default"/>
    <dgm:cxn modelId="{9561552D-9DFB-408E-AF53-06CC302B27C4}" srcId="{849F5AC8-804E-4DE1-952A-A9496E2892B8}" destId="{904F9BB9-1193-4CBD-A7DD-333ECABEEE4E}" srcOrd="6" destOrd="0" parTransId="{4CDFF1A3-3D92-42E0-AC0A-EB79C6350CCE}" sibTransId="{ED6254AE-E658-4BD8-B6E1-D7F5CBCF2FE6}"/>
    <dgm:cxn modelId="{84B8393D-8F97-4074-B29F-22F1586D147B}" srcId="{849F5AC8-804E-4DE1-952A-A9496E2892B8}" destId="{CA31AD41-2E16-4733-8799-A68C11B1F37A}" srcOrd="1" destOrd="0" parTransId="{BBD09887-6710-4D88-8D59-BBAF040DA679}" sibTransId="{343FDD02-60FC-457F-BC09-BC325134DCA6}"/>
    <dgm:cxn modelId="{C1052043-F74E-40DD-95C0-517231E64B00}" type="presOf" srcId="{8900538E-6DAD-40A9-A36D-F4177B3CC08E}" destId="{FCC4F258-1F05-40D4-B209-7C158FA0EB9D}" srcOrd="0" destOrd="0" presId="urn:microsoft.com/office/officeart/2005/8/layout/default"/>
    <dgm:cxn modelId="{B97E8677-49D8-4CB6-B1C1-20345D82AD55}" type="presOf" srcId="{384ED702-CE4E-40E2-A702-E3E09A70CBD3}" destId="{64CE101C-C3C9-4E9F-B767-6E3F7FE6FEF0}" srcOrd="0" destOrd="0" presId="urn:microsoft.com/office/officeart/2005/8/layout/default"/>
    <dgm:cxn modelId="{721F158E-9334-4C2A-B5F1-E01A06F52C58}" type="presOf" srcId="{BECF94D6-2A25-4D73-8959-13B31FF587FC}" destId="{19CF9170-DED2-4D14-9F40-EF0DB3E6A4B6}" srcOrd="0" destOrd="0" presId="urn:microsoft.com/office/officeart/2005/8/layout/default"/>
    <dgm:cxn modelId="{D4EC1BB1-000D-49A9-93F3-5024EB310A57}" srcId="{849F5AC8-804E-4DE1-952A-A9496E2892B8}" destId="{9CC22D14-26E3-4C98-B5B1-596E33D25232}" srcOrd="2" destOrd="0" parTransId="{4B9BE8F0-0067-4803-84D1-CB2A6C09BFCE}" sibTransId="{CF87E37B-60FF-40EB-96B1-3F14E7A038B7}"/>
    <dgm:cxn modelId="{6E81ACCF-5FDB-4818-B7FB-EAB6535FCC50}" srcId="{849F5AC8-804E-4DE1-952A-A9496E2892B8}" destId="{BECF94D6-2A25-4D73-8959-13B31FF587FC}" srcOrd="5" destOrd="0" parTransId="{D2EB23AA-86CC-4729-B60D-9732A10E0EF4}" sibTransId="{20E7244C-8758-4048-8871-B9DD061001E3}"/>
    <dgm:cxn modelId="{791A2AD0-FB2F-4C92-A3EF-62E36270C7BA}" srcId="{849F5AC8-804E-4DE1-952A-A9496E2892B8}" destId="{5280FBBD-53F9-4B4B-AC4B-7DF0345F6A7B}" srcOrd="4" destOrd="0" parTransId="{8766AB12-16DE-4469-883C-F4549713FEBB}" sibTransId="{435D6CBD-47C0-4DA6-B927-BF0463AC0108}"/>
    <dgm:cxn modelId="{DC7BD2E1-AE33-4B2D-A326-7CD0932719F5}" srcId="{849F5AC8-804E-4DE1-952A-A9496E2892B8}" destId="{384ED702-CE4E-40E2-A702-E3E09A70CBD3}" srcOrd="0" destOrd="0" parTransId="{72D8E9C8-E4CE-426A-82CF-1711F19F89EA}" sibTransId="{25E0288A-81A0-4238-BD10-3EA53926FF13}"/>
    <dgm:cxn modelId="{FEFEF2E1-AF61-4E23-9D97-B01A94CAFC7E}" type="presOf" srcId="{CA31AD41-2E16-4733-8799-A68C11B1F37A}" destId="{39CDABD4-6F1A-42D0-B5A5-48255D3E593E}" srcOrd="0" destOrd="0" presId="urn:microsoft.com/office/officeart/2005/8/layout/default"/>
    <dgm:cxn modelId="{E37AE4E4-B637-43AE-8030-289EE5F69666}" srcId="{849F5AC8-804E-4DE1-952A-A9496E2892B8}" destId="{8900538E-6DAD-40A9-A36D-F4177B3CC08E}" srcOrd="3" destOrd="0" parTransId="{C5B413AA-3C16-4BFE-91C7-8A85399D0810}" sibTransId="{84310896-1508-46DC-A1D2-925B6915AEF2}"/>
    <dgm:cxn modelId="{0DA7A0ED-EA0D-4256-947A-773FD7CD8416}" type="presOf" srcId="{5280FBBD-53F9-4B4B-AC4B-7DF0345F6A7B}" destId="{3B4B39F0-9F30-48A2-A94B-AB80C77B763D}" srcOrd="0" destOrd="0" presId="urn:microsoft.com/office/officeart/2005/8/layout/default"/>
    <dgm:cxn modelId="{4A67025B-FFCE-46FD-B2E8-C6A925A2A108}" type="presParOf" srcId="{B085226F-BB66-4E99-A4F6-E23638E3208D}" destId="{64CE101C-C3C9-4E9F-B767-6E3F7FE6FEF0}" srcOrd="0" destOrd="0" presId="urn:microsoft.com/office/officeart/2005/8/layout/default"/>
    <dgm:cxn modelId="{C0F41D08-2AE3-4E7A-8932-039DA72F3AE3}" type="presParOf" srcId="{B085226F-BB66-4E99-A4F6-E23638E3208D}" destId="{C42F1240-A02D-431C-9FFB-5F3607D92ABF}" srcOrd="1" destOrd="0" presId="urn:microsoft.com/office/officeart/2005/8/layout/default"/>
    <dgm:cxn modelId="{9B425C14-1EAB-440D-8CB3-9F847DA22532}" type="presParOf" srcId="{B085226F-BB66-4E99-A4F6-E23638E3208D}" destId="{39CDABD4-6F1A-42D0-B5A5-48255D3E593E}" srcOrd="2" destOrd="0" presId="urn:microsoft.com/office/officeart/2005/8/layout/default"/>
    <dgm:cxn modelId="{8EAC1C94-4A18-42FB-AE61-338D50B36FCD}" type="presParOf" srcId="{B085226F-BB66-4E99-A4F6-E23638E3208D}" destId="{02029334-BEFB-4CAA-92E5-CD2BE89AE525}" srcOrd="3" destOrd="0" presId="urn:microsoft.com/office/officeart/2005/8/layout/default"/>
    <dgm:cxn modelId="{0EE5AF38-622B-438C-A919-11BF32E2D931}" type="presParOf" srcId="{B085226F-BB66-4E99-A4F6-E23638E3208D}" destId="{07B047C5-450E-434F-A17A-5045AB2AC372}" srcOrd="4" destOrd="0" presId="urn:microsoft.com/office/officeart/2005/8/layout/default"/>
    <dgm:cxn modelId="{04F4A4B5-D349-4AF4-A582-07C6DD9B3D8D}" type="presParOf" srcId="{B085226F-BB66-4E99-A4F6-E23638E3208D}" destId="{7BB0C2E4-9AE1-45F5-B2FC-883569DD1165}" srcOrd="5" destOrd="0" presId="urn:microsoft.com/office/officeart/2005/8/layout/default"/>
    <dgm:cxn modelId="{86A5489A-A001-420A-89D5-02DCC3058C6D}" type="presParOf" srcId="{B085226F-BB66-4E99-A4F6-E23638E3208D}" destId="{FCC4F258-1F05-40D4-B209-7C158FA0EB9D}" srcOrd="6" destOrd="0" presId="urn:microsoft.com/office/officeart/2005/8/layout/default"/>
    <dgm:cxn modelId="{4AC5D925-4180-4234-9142-54ED90AA65D7}" type="presParOf" srcId="{B085226F-BB66-4E99-A4F6-E23638E3208D}" destId="{16099DCD-80B6-462E-98F4-1A6F32BD89E6}" srcOrd="7" destOrd="0" presId="urn:microsoft.com/office/officeart/2005/8/layout/default"/>
    <dgm:cxn modelId="{F24ED33B-1837-4130-B279-124509E305C9}" type="presParOf" srcId="{B085226F-BB66-4E99-A4F6-E23638E3208D}" destId="{3B4B39F0-9F30-48A2-A94B-AB80C77B763D}" srcOrd="8" destOrd="0" presId="urn:microsoft.com/office/officeart/2005/8/layout/default"/>
    <dgm:cxn modelId="{3181BA86-57E8-49B6-BB49-087A402D31A0}" type="presParOf" srcId="{B085226F-BB66-4E99-A4F6-E23638E3208D}" destId="{F300DCD2-31FD-4ADA-B524-7C00789135D3}" srcOrd="9" destOrd="0" presId="urn:microsoft.com/office/officeart/2005/8/layout/default"/>
    <dgm:cxn modelId="{E0696397-CF57-46EA-8FBD-7CB0E53AEE6D}" type="presParOf" srcId="{B085226F-BB66-4E99-A4F6-E23638E3208D}" destId="{19CF9170-DED2-4D14-9F40-EF0DB3E6A4B6}" srcOrd="10" destOrd="0" presId="urn:microsoft.com/office/officeart/2005/8/layout/default"/>
    <dgm:cxn modelId="{BACCB7D2-4046-4FD3-B133-0C70A299D0E1}" type="presParOf" srcId="{B085226F-BB66-4E99-A4F6-E23638E3208D}" destId="{5791952A-A09D-4F8B-874C-5236441BE6F5}" srcOrd="11" destOrd="0" presId="urn:microsoft.com/office/officeart/2005/8/layout/default"/>
    <dgm:cxn modelId="{B7455730-E37A-45CA-AEA3-377C07CA55A1}" type="presParOf" srcId="{B085226F-BB66-4E99-A4F6-E23638E3208D}" destId="{F19D373A-3039-486F-9216-46DAB752009C}"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E101C-C3C9-4E9F-B767-6E3F7FE6FEF0}">
      <dsp:nvSpPr>
        <dsp:cNvPr id="0" name=""/>
        <dsp:cNvSpPr/>
      </dsp:nvSpPr>
      <dsp:spPr>
        <a:xfrm>
          <a:off x="3201" y="445489"/>
          <a:ext cx="2539866" cy="152391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Introductions – Ken Scott</a:t>
          </a:r>
        </a:p>
      </dsp:txBody>
      <dsp:txXfrm>
        <a:off x="3201" y="445489"/>
        <a:ext cx="2539866" cy="1523919"/>
      </dsp:txXfrm>
    </dsp:sp>
    <dsp:sp modelId="{39CDABD4-6F1A-42D0-B5A5-48255D3E593E}">
      <dsp:nvSpPr>
        <dsp:cNvPr id="0" name=""/>
        <dsp:cNvSpPr/>
      </dsp:nvSpPr>
      <dsp:spPr>
        <a:xfrm>
          <a:off x="2797054" y="445489"/>
          <a:ext cx="2539866" cy="152391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Economic Engagement – Marilyn Clark</a:t>
          </a:r>
        </a:p>
      </dsp:txBody>
      <dsp:txXfrm>
        <a:off x="2797054" y="445489"/>
        <a:ext cx="2539866" cy="1523919"/>
      </dsp:txXfrm>
    </dsp:sp>
    <dsp:sp modelId="{07B047C5-450E-434F-A17A-5045AB2AC372}">
      <dsp:nvSpPr>
        <dsp:cNvPr id="0" name=""/>
        <dsp:cNvSpPr/>
      </dsp:nvSpPr>
      <dsp:spPr>
        <a:xfrm>
          <a:off x="5590907" y="445489"/>
          <a:ext cx="2539866" cy="152391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What is MRO?</a:t>
          </a:r>
        </a:p>
      </dsp:txBody>
      <dsp:txXfrm>
        <a:off x="5590907" y="445489"/>
        <a:ext cx="2539866" cy="1523919"/>
      </dsp:txXfrm>
    </dsp:sp>
    <dsp:sp modelId="{FCC4F258-1F05-40D4-B209-7C158FA0EB9D}">
      <dsp:nvSpPr>
        <dsp:cNvPr id="0" name=""/>
        <dsp:cNvSpPr/>
      </dsp:nvSpPr>
      <dsp:spPr>
        <a:xfrm>
          <a:off x="8384760" y="445489"/>
          <a:ext cx="2539866" cy="152391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Authorization of Work</a:t>
          </a:r>
        </a:p>
      </dsp:txBody>
      <dsp:txXfrm>
        <a:off x="8384760" y="445489"/>
        <a:ext cx="2539866" cy="1523919"/>
      </dsp:txXfrm>
    </dsp:sp>
    <dsp:sp modelId="{3B4B39F0-9F30-48A2-A94B-AB80C77B763D}">
      <dsp:nvSpPr>
        <dsp:cNvPr id="0" name=""/>
        <dsp:cNvSpPr/>
      </dsp:nvSpPr>
      <dsp:spPr>
        <a:xfrm>
          <a:off x="1400128" y="2223395"/>
          <a:ext cx="2539866" cy="152391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Key Event Dates</a:t>
          </a:r>
          <a:endParaRPr lang="en-US" sz="2300" kern="1200" dirty="0"/>
        </a:p>
      </dsp:txBody>
      <dsp:txXfrm>
        <a:off x="1400128" y="2223395"/>
        <a:ext cx="2539866" cy="1523919"/>
      </dsp:txXfrm>
    </dsp:sp>
    <dsp:sp modelId="{19CF9170-DED2-4D14-9F40-EF0DB3E6A4B6}">
      <dsp:nvSpPr>
        <dsp:cNvPr id="0" name=""/>
        <dsp:cNvSpPr/>
      </dsp:nvSpPr>
      <dsp:spPr>
        <a:xfrm>
          <a:off x="4193981" y="2223395"/>
          <a:ext cx="2539866" cy="152391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How to Complete the Request for Proposal – Ken Scott</a:t>
          </a:r>
        </a:p>
      </dsp:txBody>
      <dsp:txXfrm>
        <a:off x="4193981" y="2223395"/>
        <a:ext cx="2539866" cy="1523919"/>
      </dsp:txXfrm>
    </dsp:sp>
    <dsp:sp modelId="{F19D373A-3039-486F-9216-46DAB752009C}">
      <dsp:nvSpPr>
        <dsp:cNvPr id="0" name=""/>
        <dsp:cNvSpPr/>
      </dsp:nvSpPr>
      <dsp:spPr>
        <a:xfrm>
          <a:off x="6987834" y="2223395"/>
          <a:ext cx="2539866" cy="152391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Questions?? </a:t>
          </a:r>
        </a:p>
      </dsp:txBody>
      <dsp:txXfrm>
        <a:off x="6987834" y="2223395"/>
        <a:ext cx="2539866" cy="152391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1F7C18-3812-452D-B63E-1B3BD576AC0F}" type="datetimeFigureOut">
              <a:rPr lang="en-US" smtClean="0"/>
              <a:t>8/22/25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64E246-9BD9-480B-A914-4796A61B9A79}" type="slidenum">
              <a:rPr lang="en-US" smtClean="0"/>
              <a:t>‹#›</a:t>
            </a:fld>
            <a:endParaRPr lang="en-US"/>
          </a:p>
        </p:txBody>
      </p:sp>
    </p:spTree>
    <p:extLst>
      <p:ext uri="{BB962C8B-B14F-4D97-AF65-F5344CB8AC3E}">
        <p14:creationId xmlns:p14="http://schemas.microsoft.com/office/powerpoint/2010/main" val="292580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do you prepare to work with the University of Kentucky.  Some of these tips are specific to construction, but most are for all businesses.</a:t>
            </a:r>
          </a:p>
          <a:p>
            <a:endParaRPr lang="en-US"/>
          </a:p>
          <a:p>
            <a:pPr marL="228600" indent="-228600">
              <a:buAutoNum type="arabicParenR"/>
            </a:pPr>
            <a:r>
              <a:rPr lang="en-US"/>
              <a:t>Certification is important because it connects you to a community of like-minded businesses, resources.  You will learn everything you need to know about certification in Workshop #4.</a:t>
            </a:r>
          </a:p>
          <a:p>
            <a:pPr marL="228600" indent="-228600">
              <a:buAutoNum type="arabicParenR"/>
            </a:pPr>
            <a:r>
              <a:rPr lang="en-US"/>
              <a:t>Think of your Capabilities Statements as your business resume or calling card.  Make sure you have one and keep it current. I use them all the time to showcase your business to our project managers.</a:t>
            </a:r>
          </a:p>
          <a:p>
            <a:pPr marL="228600" indent="-228600">
              <a:buAutoNum type="arabicParenR"/>
            </a:pPr>
            <a:r>
              <a:rPr lang="en-US"/>
              <a:t>Keep all your business data current.  </a:t>
            </a:r>
          </a:p>
          <a:p>
            <a:pPr marL="228600" indent="-228600">
              <a:buAutoNum type="arabicParenR"/>
            </a:pPr>
            <a:r>
              <a:rPr lang="en-US"/>
              <a:t>Understand the scope of work and how to bid and submit RFPs.  This is a barrier we can help you overcome.</a:t>
            </a:r>
          </a:p>
          <a:p>
            <a:pPr marL="228600" indent="-228600">
              <a:buAutoNum type="arabicParenR"/>
            </a:pPr>
            <a:r>
              <a:rPr lang="en-US"/>
              <a:t>Maintain proper levels of liability insurance and workman’s comp.</a:t>
            </a:r>
          </a:p>
          <a:p>
            <a:pPr marL="228600" indent="-228600">
              <a:buAutoNum type="arabicParenR"/>
            </a:pPr>
            <a:r>
              <a:rPr lang="en-US"/>
              <a:t>Bonding is not just for construction projects.  Bonding is also another barrier for small businesses.  We will address Bonding in Workshop #3.  Don’t miss it.</a:t>
            </a:r>
          </a:p>
          <a:p>
            <a:pPr marL="228600" indent="-228600">
              <a:buAutoNum type="arabicParenR"/>
            </a:pPr>
            <a:r>
              <a:rPr lang="en-US"/>
              <a:t>Many construction companies have a pre-qualification process. Meet with companies and find out what they are looking for when there are no bids on the line. That’s the best way to build relationships. Business is about relationships.</a:t>
            </a:r>
          </a:p>
          <a:p>
            <a:pPr marL="228600" indent="-228600">
              <a:buAutoNum type="arabicParenR"/>
            </a:pPr>
            <a:r>
              <a:rPr lang="en-US"/>
              <a:t>Work with our business resource partners.  They are here to help.  You will learn more about the services of our business resource partners in Workshop #2.</a:t>
            </a:r>
          </a:p>
          <a:p>
            <a:pPr marL="228600" indent="-228600">
              <a:buAutoNum type="arabicParen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9D3029-BF28-734F-ABB3-A6D2E642E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49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Construction Diversity Accelerator is an example of the kind of support we give through our training programs.  This is a 12-week program.  We prepare contractors to do business with UK and other partners </a:t>
            </a:r>
          </a:p>
          <a:p>
            <a:r>
              <a:rPr lang="en-US" dirty="0"/>
              <a:t>We will begin cohort #4 in March.  We have graduated over 48 businesses since 2022.</a:t>
            </a:r>
          </a:p>
          <a:p>
            <a:r>
              <a:rPr lang="en-US" dirty="0"/>
              <a:t>CDA graduates are winning contracts with UK and other partners.</a:t>
            </a:r>
          </a:p>
          <a:p>
            <a:r>
              <a:rPr lang="en-US" dirty="0"/>
              <a:t>Applications are now open for Cohort #4.  Scan the QR code and it will take you to the application. </a:t>
            </a:r>
          </a:p>
          <a:p>
            <a:r>
              <a:rPr lang="en-US" dirty="0"/>
              <a:t>Applications close on January 24, 2025.  If you are interested, apply early!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9D3029-BF28-734F-ABB3-A6D2E642E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60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contact information.</a:t>
            </a:r>
          </a:p>
          <a:p>
            <a:r>
              <a:rPr lang="en-US" dirty="0"/>
              <a:t>Scan the QR code for the Economic Inclusion website.  You will find information on bids, business resources and news about what we are doing.</a:t>
            </a:r>
          </a:p>
          <a:p>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9D3029-BF28-734F-ABB3-A6D2E642E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462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3F37-9D1B-B819-9690-62CD1B4731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81BD30-65C4-F553-D8F4-29384D26B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2B6310-974B-93CA-C2C4-D4427CABEE8D}"/>
              </a:ext>
            </a:extLst>
          </p:cNvPr>
          <p:cNvSpPr>
            <a:spLocks noGrp="1"/>
          </p:cNvSpPr>
          <p:nvPr>
            <p:ph type="dt" sz="half" idx="10"/>
          </p:nvPr>
        </p:nvSpPr>
        <p:spPr/>
        <p:txBody>
          <a:bodyPr/>
          <a:lstStyle/>
          <a:p>
            <a:fld id="{B6031FD7-BCCD-471D-B006-430472F4AD6B}" type="datetimeFigureOut">
              <a:rPr lang="en-US" smtClean="0"/>
              <a:t>8/22/25</a:t>
            </a:fld>
            <a:endParaRPr lang="en-US"/>
          </a:p>
        </p:txBody>
      </p:sp>
      <p:sp>
        <p:nvSpPr>
          <p:cNvPr id="5" name="Footer Placeholder 4">
            <a:extLst>
              <a:ext uri="{FF2B5EF4-FFF2-40B4-BE49-F238E27FC236}">
                <a16:creationId xmlns:a16="http://schemas.microsoft.com/office/drawing/2014/main" id="{44582D27-5804-7C71-134E-0AFAE4F88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E5CE0B-35C1-6F2F-DE60-C8C1A961D566}"/>
              </a:ext>
            </a:extLst>
          </p:cNvPr>
          <p:cNvSpPr>
            <a:spLocks noGrp="1"/>
          </p:cNvSpPr>
          <p:nvPr>
            <p:ph type="sldNum" sz="quarter" idx="12"/>
          </p:nvPr>
        </p:nvSpPr>
        <p:spPr/>
        <p:txBody>
          <a:bodyPr/>
          <a:lstStyle/>
          <a:p>
            <a:fld id="{3FA7BC2B-D31B-4D2D-8AC9-42AE166E03D8}" type="slidenum">
              <a:rPr lang="en-US" smtClean="0"/>
              <a:t>‹#›</a:t>
            </a:fld>
            <a:endParaRPr lang="en-US"/>
          </a:p>
        </p:txBody>
      </p:sp>
    </p:spTree>
    <p:extLst>
      <p:ext uri="{BB962C8B-B14F-4D97-AF65-F5344CB8AC3E}">
        <p14:creationId xmlns:p14="http://schemas.microsoft.com/office/powerpoint/2010/main" val="1433372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281A-C93F-6A00-308A-A1124C186F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D03E99-38F9-E589-BC28-658C3666D2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31A7A-3FA3-C820-16E9-A01AF783F0E0}"/>
              </a:ext>
            </a:extLst>
          </p:cNvPr>
          <p:cNvSpPr>
            <a:spLocks noGrp="1"/>
          </p:cNvSpPr>
          <p:nvPr>
            <p:ph type="dt" sz="half" idx="10"/>
          </p:nvPr>
        </p:nvSpPr>
        <p:spPr/>
        <p:txBody>
          <a:bodyPr/>
          <a:lstStyle/>
          <a:p>
            <a:fld id="{B6031FD7-BCCD-471D-B006-430472F4AD6B}" type="datetimeFigureOut">
              <a:rPr lang="en-US" smtClean="0"/>
              <a:t>8/22/25</a:t>
            </a:fld>
            <a:endParaRPr lang="en-US"/>
          </a:p>
        </p:txBody>
      </p:sp>
      <p:sp>
        <p:nvSpPr>
          <p:cNvPr id="5" name="Footer Placeholder 4">
            <a:extLst>
              <a:ext uri="{FF2B5EF4-FFF2-40B4-BE49-F238E27FC236}">
                <a16:creationId xmlns:a16="http://schemas.microsoft.com/office/drawing/2014/main" id="{4667E19F-6D41-5B24-B465-FCAFD73520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811CD-3E37-D970-5B89-B7323391C0E0}"/>
              </a:ext>
            </a:extLst>
          </p:cNvPr>
          <p:cNvSpPr>
            <a:spLocks noGrp="1"/>
          </p:cNvSpPr>
          <p:nvPr>
            <p:ph type="sldNum" sz="quarter" idx="12"/>
          </p:nvPr>
        </p:nvSpPr>
        <p:spPr/>
        <p:txBody>
          <a:bodyPr/>
          <a:lstStyle/>
          <a:p>
            <a:fld id="{3FA7BC2B-D31B-4D2D-8AC9-42AE166E03D8}" type="slidenum">
              <a:rPr lang="en-US" smtClean="0"/>
              <a:t>‹#›</a:t>
            </a:fld>
            <a:endParaRPr lang="en-US"/>
          </a:p>
        </p:txBody>
      </p:sp>
    </p:spTree>
    <p:extLst>
      <p:ext uri="{BB962C8B-B14F-4D97-AF65-F5344CB8AC3E}">
        <p14:creationId xmlns:p14="http://schemas.microsoft.com/office/powerpoint/2010/main" val="561501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EC8C22-5627-66BB-3718-1AAB0A6FA9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589BC8-98AF-8C28-DF6E-B6F4C10666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9BF5E1-D7F6-EF7E-0814-C571E6C7CD36}"/>
              </a:ext>
            </a:extLst>
          </p:cNvPr>
          <p:cNvSpPr>
            <a:spLocks noGrp="1"/>
          </p:cNvSpPr>
          <p:nvPr>
            <p:ph type="dt" sz="half" idx="10"/>
          </p:nvPr>
        </p:nvSpPr>
        <p:spPr/>
        <p:txBody>
          <a:bodyPr/>
          <a:lstStyle/>
          <a:p>
            <a:fld id="{B6031FD7-BCCD-471D-B006-430472F4AD6B}" type="datetimeFigureOut">
              <a:rPr lang="en-US" smtClean="0"/>
              <a:t>8/22/25</a:t>
            </a:fld>
            <a:endParaRPr lang="en-US"/>
          </a:p>
        </p:txBody>
      </p:sp>
      <p:sp>
        <p:nvSpPr>
          <p:cNvPr id="5" name="Footer Placeholder 4">
            <a:extLst>
              <a:ext uri="{FF2B5EF4-FFF2-40B4-BE49-F238E27FC236}">
                <a16:creationId xmlns:a16="http://schemas.microsoft.com/office/drawing/2014/main" id="{97D7F8D3-507C-F789-B765-08C2DE6A4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B334A4-13A6-E1F5-1C99-AEE540FD1BA3}"/>
              </a:ext>
            </a:extLst>
          </p:cNvPr>
          <p:cNvSpPr>
            <a:spLocks noGrp="1"/>
          </p:cNvSpPr>
          <p:nvPr>
            <p:ph type="sldNum" sz="quarter" idx="12"/>
          </p:nvPr>
        </p:nvSpPr>
        <p:spPr/>
        <p:txBody>
          <a:bodyPr/>
          <a:lstStyle/>
          <a:p>
            <a:fld id="{3FA7BC2B-D31B-4D2D-8AC9-42AE166E03D8}" type="slidenum">
              <a:rPr lang="en-US" smtClean="0"/>
              <a:t>‹#›</a:t>
            </a:fld>
            <a:endParaRPr lang="en-US"/>
          </a:p>
        </p:txBody>
      </p:sp>
    </p:spTree>
    <p:extLst>
      <p:ext uri="{BB962C8B-B14F-4D97-AF65-F5344CB8AC3E}">
        <p14:creationId xmlns:p14="http://schemas.microsoft.com/office/powerpoint/2010/main" val="2233939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2C41C8-5D33-B745-9DC3-B5C7C68D85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Placeholder 1">
            <a:extLst>
              <a:ext uri="{FF2B5EF4-FFF2-40B4-BE49-F238E27FC236}">
                <a16:creationId xmlns:a16="http://schemas.microsoft.com/office/drawing/2014/main" id="{8734DBAE-BB9B-FD48-B664-5EB48F2D27FA}"/>
              </a:ext>
            </a:extLst>
          </p:cNvPr>
          <p:cNvSpPr>
            <a:spLocks noGrp="1"/>
          </p:cNvSpPr>
          <p:nvPr>
            <p:ph type="title" hasCustomPrompt="1"/>
          </p:nvPr>
        </p:nvSpPr>
        <p:spPr>
          <a:xfrm>
            <a:off x="613961" y="0"/>
            <a:ext cx="11299785" cy="427451"/>
          </a:xfrm>
          <a:prstGeom prst="rect">
            <a:avLst/>
          </a:prstGeom>
        </p:spPr>
        <p:txBody>
          <a:bodyPr vert="horz" lIns="91440" tIns="45720" rIns="91440" bIns="45720" rtlCol="0" anchor="ctr">
            <a:normAutofit/>
          </a:bodyPr>
          <a:lstStyle>
            <a:lvl1pPr algn="l">
              <a:defRPr sz="3000" baseline="0">
                <a:solidFill>
                  <a:schemeClr val="tx1"/>
                </a:solidFill>
                <a:latin typeface="Arial Black" panose="020B0604020202020204" pitchFamily="34" charset="0"/>
              </a:defRPr>
            </a:lvl1pPr>
          </a:lstStyle>
          <a:p>
            <a:r>
              <a:rPr lang="en-US"/>
              <a:t>Click to edit title style</a:t>
            </a:r>
          </a:p>
        </p:txBody>
      </p:sp>
      <p:sp>
        <p:nvSpPr>
          <p:cNvPr id="12" name="Text Placeholder 2">
            <a:extLst>
              <a:ext uri="{FF2B5EF4-FFF2-40B4-BE49-F238E27FC236}">
                <a16:creationId xmlns:a16="http://schemas.microsoft.com/office/drawing/2014/main" id="{7A233D3F-0958-F94B-9E02-539A512A0CAC}"/>
              </a:ext>
            </a:extLst>
          </p:cNvPr>
          <p:cNvSpPr>
            <a:spLocks noGrp="1"/>
          </p:cNvSpPr>
          <p:nvPr>
            <p:ph idx="1"/>
          </p:nvPr>
        </p:nvSpPr>
        <p:spPr>
          <a:xfrm>
            <a:off x="613961" y="1117485"/>
            <a:ext cx="11145406" cy="4849638"/>
          </a:xfrm>
          <a:prstGeom prst="rect">
            <a:avLst/>
          </a:prstGeom>
        </p:spPr>
        <p:txBody>
          <a:bodyPr vert="horz" lIns="91440" tIns="45720" rIns="91440" bIns="45720" rtlCol="0">
            <a:normAutofit/>
          </a:bodyPr>
          <a:lstStyle>
            <a:lvl1pPr algn="l">
              <a:defRPr sz="2400" cap="none" baseline="0">
                <a:solidFill>
                  <a:srgbClr val="0033A0"/>
                </a:solidFill>
              </a:defRPr>
            </a:lvl1pPr>
            <a:lvl2pPr marL="800080" indent="-342891" algn="l">
              <a:buFont typeface="Wingdings" pitchFamily="2" charset="2"/>
              <a:buChar char="§"/>
              <a:defRPr sz="2000" b="0" i="0">
                <a:solidFill>
                  <a:srgbClr val="0033A0"/>
                </a:solidFill>
                <a:latin typeface="Helvetica" pitchFamily="2" charset="0"/>
              </a:defRPr>
            </a:lvl2pPr>
            <a:lvl3pPr marL="1257269" indent="-342891" algn="l">
              <a:buFont typeface="Wingdings" pitchFamily="2" charset="2"/>
              <a:buChar char="§"/>
              <a:defRPr sz="1800" b="0" i="0">
                <a:solidFill>
                  <a:srgbClr val="0033A0"/>
                </a:solidFill>
                <a:latin typeface="Helvetica" pitchFamily="2" charset="0"/>
              </a:defRPr>
            </a:lvl3pPr>
            <a:lvl4pPr marL="1657309" indent="-285744" algn="l">
              <a:buFont typeface="Wingdings" pitchFamily="2" charset="2"/>
              <a:buChar char="§"/>
              <a:defRPr sz="1600" b="0" i="0">
                <a:solidFill>
                  <a:srgbClr val="0033A0"/>
                </a:solidFill>
                <a:latin typeface="Helvetica" pitchFamily="2" charset="0"/>
              </a:defRPr>
            </a:lvl4pPr>
            <a:lvl5pPr marL="2114498" indent="-285744" algn="l">
              <a:buFont typeface="Wingdings" pitchFamily="2" charset="2"/>
              <a:buChar char="§"/>
              <a:defRPr sz="1600" b="0" i="0">
                <a:solidFill>
                  <a:srgbClr val="0033A0"/>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0D163956-4C83-984C-A689-1F794DE749A3}"/>
              </a:ext>
            </a:extLst>
          </p:cNvPr>
          <p:cNvSpPr>
            <a:spLocks noGrp="1"/>
          </p:cNvSpPr>
          <p:nvPr>
            <p:ph idx="13" hasCustomPrompt="1"/>
          </p:nvPr>
        </p:nvSpPr>
        <p:spPr>
          <a:xfrm>
            <a:off x="634280" y="452797"/>
            <a:ext cx="9376067" cy="290475"/>
          </a:xfrm>
          <a:prstGeom prst="rect">
            <a:avLst/>
          </a:prstGeom>
        </p:spPr>
        <p:txBody>
          <a:bodyPr vert="horz" lIns="91440" tIns="45720" rIns="91440" bIns="45720" rtlCol="0">
            <a:normAutofit/>
          </a:bodyPr>
          <a:lstStyle>
            <a:lvl1pPr>
              <a:defRPr sz="1800" baseline="0">
                <a:solidFill>
                  <a:schemeClr val="bg1">
                    <a:lumMod val="65000"/>
                  </a:schemeClr>
                </a:solidFill>
              </a:defRPr>
            </a:lvl1pPr>
          </a:lstStyle>
          <a:p>
            <a:pPr lvl="0"/>
            <a:r>
              <a:rPr lang="en-US"/>
              <a:t>Click to edit Master SUB TITLE styles</a:t>
            </a:r>
          </a:p>
        </p:txBody>
      </p:sp>
      <p:pic>
        <p:nvPicPr>
          <p:cNvPr id="3" name="Picture 2" descr="A close up of a logo&#10;&#10;Description automatically generated">
            <a:extLst>
              <a:ext uri="{FF2B5EF4-FFF2-40B4-BE49-F238E27FC236}">
                <a16:creationId xmlns:a16="http://schemas.microsoft.com/office/drawing/2014/main" id="{2260C055-536F-C9A6-A497-DE7360483849}"/>
              </a:ext>
            </a:extLst>
          </p:cNvPr>
          <p:cNvPicPr>
            <a:picLocks noChangeAspect="1"/>
          </p:cNvPicPr>
          <p:nvPr userDrawn="1"/>
        </p:nvPicPr>
        <p:blipFill>
          <a:blip r:embed="rId3"/>
          <a:stretch>
            <a:fillRect/>
          </a:stretch>
        </p:blipFill>
        <p:spPr>
          <a:xfrm>
            <a:off x="7819983" y="6235263"/>
            <a:ext cx="734907" cy="440944"/>
          </a:xfrm>
          <a:prstGeom prst="rect">
            <a:avLst/>
          </a:prstGeom>
        </p:spPr>
      </p:pic>
      <p:pic>
        <p:nvPicPr>
          <p:cNvPr id="13" name="Picture 12" descr="A black background with blue text and white text&#10;&#10;Description automatically generated">
            <a:extLst>
              <a:ext uri="{FF2B5EF4-FFF2-40B4-BE49-F238E27FC236}">
                <a16:creationId xmlns:a16="http://schemas.microsoft.com/office/drawing/2014/main" id="{2F5C38F2-4E5F-3B74-23BB-05DC2DE8EFE4}"/>
              </a:ext>
            </a:extLst>
          </p:cNvPr>
          <p:cNvPicPr>
            <a:picLocks noChangeAspect="1"/>
          </p:cNvPicPr>
          <p:nvPr userDrawn="1"/>
        </p:nvPicPr>
        <p:blipFill>
          <a:blip r:embed="rId4"/>
          <a:stretch>
            <a:fillRect/>
          </a:stretch>
        </p:blipFill>
        <p:spPr>
          <a:xfrm>
            <a:off x="6676098" y="6243168"/>
            <a:ext cx="1050767" cy="474572"/>
          </a:xfrm>
          <a:prstGeom prst="rect">
            <a:avLst/>
          </a:prstGeom>
        </p:spPr>
      </p:pic>
      <p:pic>
        <p:nvPicPr>
          <p:cNvPr id="18" name="Picture 17" descr="Blue text on a black background&#10;&#10;Description automatically generated">
            <a:extLst>
              <a:ext uri="{FF2B5EF4-FFF2-40B4-BE49-F238E27FC236}">
                <a16:creationId xmlns:a16="http://schemas.microsoft.com/office/drawing/2014/main" id="{7DF43B25-AD9F-BAD4-4774-67FF15BD96CA}"/>
              </a:ext>
            </a:extLst>
          </p:cNvPr>
          <p:cNvPicPr>
            <a:picLocks noChangeAspect="1"/>
          </p:cNvPicPr>
          <p:nvPr userDrawn="1"/>
        </p:nvPicPr>
        <p:blipFill>
          <a:blip r:embed="rId5"/>
          <a:stretch>
            <a:fillRect/>
          </a:stretch>
        </p:blipFill>
        <p:spPr>
          <a:xfrm>
            <a:off x="4175897" y="6374009"/>
            <a:ext cx="1208200" cy="318979"/>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C52B9A71-0E71-7179-0B78-1286E6B3CCD8}"/>
              </a:ext>
            </a:extLst>
          </p:cNvPr>
          <p:cNvPicPr>
            <a:picLocks noChangeAspect="1"/>
          </p:cNvPicPr>
          <p:nvPr userDrawn="1"/>
        </p:nvPicPr>
        <p:blipFill>
          <a:blip r:embed="rId6"/>
          <a:stretch>
            <a:fillRect/>
          </a:stretch>
        </p:blipFill>
        <p:spPr>
          <a:xfrm>
            <a:off x="2684944" y="6342444"/>
            <a:ext cx="1399010" cy="382108"/>
          </a:xfrm>
          <a:prstGeom prst="rect">
            <a:avLst/>
          </a:prstGeom>
        </p:spPr>
      </p:pic>
      <p:pic>
        <p:nvPicPr>
          <p:cNvPr id="2" name="Picture 1" descr="A logo for a company&#10;&#10;Description automatically generated">
            <a:extLst>
              <a:ext uri="{FF2B5EF4-FFF2-40B4-BE49-F238E27FC236}">
                <a16:creationId xmlns:a16="http://schemas.microsoft.com/office/drawing/2014/main" id="{B2F6D1C0-1ED3-91DD-33DD-B81F85358A1A}"/>
              </a:ext>
            </a:extLst>
          </p:cNvPr>
          <p:cNvPicPr>
            <a:picLocks noChangeAspect="1"/>
          </p:cNvPicPr>
          <p:nvPr userDrawn="1"/>
        </p:nvPicPr>
        <p:blipFill>
          <a:blip r:embed="rId7"/>
          <a:stretch>
            <a:fillRect/>
          </a:stretch>
        </p:blipFill>
        <p:spPr>
          <a:xfrm>
            <a:off x="1595295" y="6290601"/>
            <a:ext cx="908183" cy="475715"/>
          </a:xfrm>
          <a:prstGeom prst="rect">
            <a:avLst/>
          </a:prstGeom>
        </p:spPr>
      </p:pic>
      <p:pic>
        <p:nvPicPr>
          <p:cNvPr id="4" name="Picture 3" descr="A blue and yellow logo&#10;&#10;Description automatically generated">
            <a:extLst>
              <a:ext uri="{FF2B5EF4-FFF2-40B4-BE49-F238E27FC236}">
                <a16:creationId xmlns:a16="http://schemas.microsoft.com/office/drawing/2014/main" id="{243CA9A8-5F4D-66FB-465C-B9D359E5E662}"/>
              </a:ext>
            </a:extLst>
          </p:cNvPr>
          <p:cNvPicPr>
            <a:picLocks noChangeAspect="1"/>
          </p:cNvPicPr>
          <p:nvPr userDrawn="1"/>
        </p:nvPicPr>
        <p:blipFill>
          <a:blip r:embed="rId8"/>
          <a:stretch>
            <a:fillRect/>
          </a:stretch>
        </p:blipFill>
        <p:spPr>
          <a:xfrm>
            <a:off x="8770908" y="6259470"/>
            <a:ext cx="964884" cy="548055"/>
          </a:xfrm>
          <a:prstGeom prst="rect">
            <a:avLst/>
          </a:prstGeom>
        </p:spPr>
      </p:pic>
    </p:spTree>
    <p:extLst>
      <p:ext uri="{BB962C8B-B14F-4D97-AF65-F5344CB8AC3E}">
        <p14:creationId xmlns:p14="http://schemas.microsoft.com/office/powerpoint/2010/main" val="1768991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40156E-6AAE-7242-8B70-E6768A3EF44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477536C5-7AE9-514B-86BE-D8C6A4B253E6}"/>
              </a:ext>
            </a:extLst>
          </p:cNvPr>
          <p:cNvSpPr>
            <a:spLocks noGrp="1"/>
          </p:cNvSpPr>
          <p:nvPr>
            <p:ph idx="1" hasCustomPrompt="1"/>
          </p:nvPr>
        </p:nvSpPr>
        <p:spPr>
          <a:xfrm>
            <a:off x="5192973" y="1418332"/>
            <a:ext cx="6221787" cy="4873625"/>
          </a:xfrm>
          <a:prstGeom prst="rect">
            <a:avLst/>
          </a:prstGeom>
        </p:spPr>
        <p:txBody>
          <a:bodyPr>
            <a:normAutofit/>
          </a:bodyPr>
          <a:lstStyle>
            <a:lvl1pPr>
              <a:defRPr sz="2800"/>
            </a:lvl1pPr>
            <a:lvl2pPr>
              <a:defRPr sz="2400" b="0" i="0">
                <a:latin typeface="Helvetica" pitchFamily="2" charset="0"/>
              </a:defRPr>
            </a:lvl2pPr>
            <a:lvl3pPr>
              <a:defRPr sz="2000" b="0" i="0">
                <a:latin typeface="Helvetica" pitchFamily="2" charset="0"/>
              </a:defRPr>
            </a:lvl3pPr>
            <a:lvl4pPr>
              <a:defRPr sz="1800" b="0" i="0">
                <a:latin typeface="Helvetica" pitchFamily="2" charset="0"/>
              </a:defRPr>
            </a:lvl4pPr>
            <a:lvl5pPr>
              <a:defRPr sz="1800" b="0" i="0">
                <a:latin typeface="Helvetica" pitchFamily="2" charset="0"/>
              </a:defRPr>
            </a:lvl5pPr>
            <a:lvl6pPr>
              <a:defRPr sz="2000"/>
            </a:lvl6pPr>
            <a:lvl7pPr>
              <a:defRPr sz="2000"/>
            </a:lvl7pPr>
            <a:lvl8pPr>
              <a:defRPr sz="2000"/>
            </a:lvl8pPr>
            <a:lvl9pPr>
              <a:defRPr sz="2000"/>
            </a:lvl9pPr>
          </a:lstStyle>
          <a:p>
            <a:pPr lvl="0"/>
            <a:r>
              <a:rPr lang="en-US"/>
              <a:t>Click to ADD PHOTO/Graphic</a:t>
            </a:r>
          </a:p>
        </p:txBody>
      </p:sp>
      <p:sp>
        <p:nvSpPr>
          <p:cNvPr id="12" name="Text Placeholder 2">
            <a:extLst>
              <a:ext uri="{FF2B5EF4-FFF2-40B4-BE49-F238E27FC236}">
                <a16:creationId xmlns:a16="http://schemas.microsoft.com/office/drawing/2014/main" id="{ECD17435-89D2-1F4E-A337-D4EF05657D56}"/>
              </a:ext>
            </a:extLst>
          </p:cNvPr>
          <p:cNvSpPr>
            <a:spLocks noGrp="1"/>
          </p:cNvSpPr>
          <p:nvPr>
            <p:ph idx="13"/>
          </p:nvPr>
        </p:nvSpPr>
        <p:spPr>
          <a:xfrm>
            <a:off x="777241" y="1425156"/>
            <a:ext cx="4258784" cy="4873625"/>
          </a:xfrm>
          <a:prstGeom prst="rect">
            <a:avLst/>
          </a:prstGeom>
        </p:spPr>
        <p:txBody>
          <a:bodyPr vert="horz" lIns="91440" tIns="45720" rIns="91440" bIns="45720" rtlCol="0">
            <a:normAutofit/>
          </a:bodyPr>
          <a:lstStyle>
            <a:lvl1pPr algn="l">
              <a:defRPr sz="2400" b="0" i="0" cap="none" baseline="0">
                <a:solidFill>
                  <a:srgbClr val="0033A0"/>
                </a:solidFill>
                <a:latin typeface="Helvetica" pitchFamily="2" charset="0"/>
              </a:defRPr>
            </a:lvl1pPr>
            <a:lvl2pPr marL="800080" indent="-342891" algn="l">
              <a:buFont typeface="Wingdings" pitchFamily="2" charset="2"/>
              <a:buChar char="§"/>
              <a:defRPr sz="2000" b="0" i="0">
                <a:solidFill>
                  <a:srgbClr val="0033A0"/>
                </a:solidFill>
                <a:latin typeface="Helvetica" pitchFamily="2" charset="0"/>
              </a:defRPr>
            </a:lvl2pPr>
            <a:lvl3pPr marL="1257269" indent="-342891" algn="l">
              <a:buFont typeface="Wingdings" pitchFamily="2" charset="2"/>
              <a:buChar char="§"/>
              <a:defRPr sz="1800" b="0" i="0">
                <a:solidFill>
                  <a:srgbClr val="0033A0"/>
                </a:solidFill>
                <a:latin typeface="Helvetica" pitchFamily="2" charset="0"/>
              </a:defRPr>
            </a:lvl3pPr>
            <a:lvl4pPr marL="1657309" indent="-285744" algn="l">
              <a:buFont typeface="Wingdings" pitchFamily="2" charset="2"/>
              <a:buChar char="§"/>
              <a:defRPr sz="1600" b="0" i="0">
                <a:solidFill>
                  <a:srgbClr val="0033A0"/>
                </a:solidFill>
                <a:latin typeface="Helvetica" pitchFamily="2" charset="0"/>
              </a:defRPr>
            </a:lvl4pPr>
            <a:lvl5pPr marL="2114498" indent="-285744" algn="l">
              <a:buFont typeface="Wingdings" pitchFamily="2" charset="2"/>
              <a:buChar char="§"/>
              <a:defRPr sz="1600" b="0" i="0">
                <a:solidFill>
                  <a:srgbClr val="0033A0"/>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0B0FA85E-7020-944A-93D6-38523D0FA761}"/>
              </a:ext>
            </a:extLst>
          </p:cNvPr>
          <p:cNvSpPr>
            <a:spLocks noGrp="1"/>
          </p:cNvSpPr>
          <p:nvPr>
            <p:ph type="title"/>
          </p:nvPr>
        </p:nvSpPr>
        <p:spPr>
          <a:xfrm>
            <a:off x="777240" y="517363"/>
            <a:ext cx="10637520" cy="854240"/>
          </a:xfrm>
          <a:prstGeom prst="rect">
            <a:avLst/>
          </a:prstGeom>
        </p:spPr>
        <p:txBody>
          <a:bodyPr>
            <a:normAutofit/>
          </a:bodyPr>
          <a:lstStyle>
            <a:lvl1pPr algn="ctr">
              <a:defRPr sz="3600" baseline="0">
                <a:solidFill>
                  <a:schemeClr val="tx1"/>
                </a:solidFill>
              </a:defRPr>
            </a:lvl1pPr>
          </a:lstStyle>
          <a:p>
            <a:r>
              <a:rPr lang="en-US"/>
              <a:t>Click to edit Master title style</a:t>
            </a:r>
          </a:p>
        </p:txBody>
      </p:sp>
      <p:pic>
        <p:nvPicPr>
          <p:cNvPr id="6" name="Picture 5" descr="A close up of a logo&#10;&#10;Description automatically generated">
            <a:extLst>
              <a:ext uri="{FF2B5EF4-FFF2-40B4-BE49-F238E27FC236}">
                <a16:creationId xmlns:a16="http://schemas.microsoft.com/office/drawing/2014/main" id="{5E606A08-7335-0013-77DC-B391610E973E}"/>
              </a:ext>
            </a:extLst>
          </p:cNvPr>
          <p:cNvPicPr>
            <a:picLocks noChangeAspect="1"/>
          </p:cNvPicPr>
          <p:nvPr userDrawn="1"/>
        </p:nvPicPr>
        <p:blipFill>
          <a:blip r:embed="rId3"/>
          <a:stretch>
            <a:fillRect/>
          </a:stretch>
        </p:blipFill>
        <p:spPr>
          <a:xfrm>
            <a:off x="7883205" y="6277814"/>
            <a:ext cx="734907" cy="440944"/>
          </a:xfrm>
          <a:prstGeom prst="rect">
            <a:avLst/>
          </a:prstGeom>
        </p:spPr>
      </p:pic>
      <p:pic>
        <p:nvPicPr>
          <p:cNvPr id="7" name="Picture 6" descr="A black background with blue text and white text&#10;&#10;Description automatically generated">
            <a:extLst>
              <a:ext uri="{FF2B5EF4-FFF2-40B4-BE49-F238E27FC236}">
                <a16:creationId xmlns:a16="http://schemas.microsoft.com/office/drawing/2014/main" id="{85D57B37-5C2E-1007-40F9-CD8473537FF2}"/>
              </a:ext>
            </a:extLst>
          </p:cNvPr>
          <p:cNvPicPr>
            <a:picLocks noChangeAspect="1"/>
          </p:cNvPicPr>
          <p:nvPr userDrawn="1"/>
        </p:nvPicPr>
        <p:blipFill>
          <a:blip r:embed="rId4"/>
          <a:stretch>
            <a:fillRect/>
          </a:stretch>
        </p:blipFill>
        <p:spPr>
          <a:xfrm>
            <a:off x="6739320" y="6285719"/>
            <a:ext cx="1050767" cy="474572"/>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DB7CC28B-C79A-2F8F-7895-37694EABEEF5}"/>
              </a:ext>
            </a:extLst>
          </p:cNvPr>
          <p:cNvPicPr>
            <a:picLocks noChangeAspect="1"/>
          </p:cNvPicPr>
          <p:nvPr userDrawn="1"/>
        </p:nvPicPr>
        <p:blipFill>
          <a:blip r:embed="rId5"/>
          <a:stretch>
            <a:fillRect/>
          </a:stretch>
        </p:blipFill>
        <p:spPr>
          <a:xfrm>
            <a:off x="4239119" y="6416560"/>
            <a:ext cx="1208200" cy="318979"/>
          </a:xfrm>
          <a:prstGeom prst="rect">
            <a:avLst/>
          </a:prstGeom>
        </p:spPr>
      </p:pic>
      <p:pic>
        <p:nvPicPr>
          <p:cNvPr id="11" name="Picture 10" descr="Blue text on a black background&#10;&#10;Description automatically generated">
            <a:extLst>
              <a:ext uri="{FF2B5EF4-FFF2-40B4-BE49-F238E27FC236}">
                <a16:creationId xmlns:a16="http://schemas.microsoft.com/office/drawing/2014/main" id="{1D54FFE3-CA90-5E16-63FD-F023DD6EE298}"/>
              </a:ext>
            </a:extLst>
          </p:cNvPr>
          <p:cNvPicPr>
            <a:picLocks noChangeAspect="1"/>
          </p:cNvPicPr>
          <p:nvPr userDrawn="1"/>
        </p:nvPicPr>
        <p:blipFill>
          <a:blip r:embed="rId6"/>
          <a:stretch>
            <a:fillRect/>
          </a:stretch>
        </p:blipFill>
        <p:spPr>
          <a:xfrm>
            <a:off x="2748166" y="6384995"/>
            <a:ext cx="1399010" cy="382108"/>
          </a:xfrm>
          <a:prstGeom prst="rect">
            <a:avLst/>
          </a:prstGeom>
        </p:spPr>
      </p:pic>
      <p:pic>
        <p:nvPicPr>
          <p:cNvPr id="2" name="Picture 1" descr="A logo for a company&#10;&#10;Description automatically generated">
            <a:extLst>
              <a:ext uri="{FF2B5EF4-FFF2-40B4-BE49-F238E27FC236}">
                <a16:creationId xmlns:a16="http://schemas.microsoft.com/office/drawing/2014/main" id="{3D8E751D-B5F3-1341-0348-C4F476A3C45B}"/>
              </a:ext>
            </a:extLst>
          </p:cNvPr>
          <p:cNvPicPr>
            <a:picLocks noChangeAspect="1"/>
          </p:cNvPicPr>
          <p:nvPr userDrawn="1"/>
        </p:nvPicPr>
        <p:blipFill>
          <a:blip r:embed="rId7"/>
          <a:stretch>
            <a:fillRect/>
          </a:stretch>
        </p:blipFill>
        <p:spPr>
          <a:xfrm>
            <a:off x="1669436" y="6338686"/>
            <a:ext cx="908183" cy="475715"/>
          </a:xfrm>
          <a:prstGeom prst="rect">
            <a:avLst/>
          </a:prstGeom>
        </p:spPr>
      </p:pic>
      <p:pic>
        <p:nvPicPr>
          <p:cNvPr id="4" name="Picture 3" descr="A blue and yellow logo&#10;&#10;Description automatically generated">
            <a:extLst>
              <a:ext uri="{FF2B5EF4-FFF2-40B4-BE49-F238E27FC236}">
                <a16:creationId xmlns:a16="http://schemas.microsoft.com/office/drawing/2014/main" id="{BDBAA5E4-B3B2-3AC3-905E-E4F0E79E5B06}"/>
              </a:ext>
            </a:extLst>
          </p:cNvPr>
          <p:cNvPicPr>
            <a:picLocks noChangeAspect="1"/>
          </p:cNvPicPr>
          <p:nvPr userDrawn="1"/>
        </p:nvPicPr>
        <p:blipFill>
          <a:blip r:embed="rId8"/>
          <a:stretch>
            <a:fillRect/>
          </a:stretch>
        </p:blipFill>
        <p:spPr>
          <a:xfrm>
            <a:off x="8845049" y="6307555"/>
            <a:ext cx="964884" cy="548055"/>
          </a:xfrm>
          <a:prstGeom prst="rect">
            <a:avLst/>
          </a:prstGeom>
        </p:spPr>
      </p:pic>
    </p:spTree>
    <p:extLst>
      <p:ext uri="{BB962C8B-B14F-4D97-AF65-F5344CB8AC3E}">
        <p14:creationId xmlns:p14="http://schemas.microsoft.com/office/powerpoint/2010/main" val="125836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04192-F9E4-7316-17B5-AF1BE7FB3A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EB150F-4334-F389-AC93-73E1EB9583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B77F5-0456-F145-F05F-594570BDD9A8}"/>
              </a:ext>
            </a:extLst>
          </p:cNvPr>
          <p:cNvSpPr>
            <a:spLocks noGrp="1"/>
          </p:cNvSpPr>
          <p:nvPr>
            <p:ph type="dt" sz="half" idx="10"/>
          </p:nvPr>
        </p:nvSpPr>
        <p:spPr/>
        <p:txBody>
          <a:bodyPr/>
          <a:lstStyle/>
          <a:p>
            <a:fld id="{B6031FD7-BCCD-471D-B006-430472F4AD6B}" type="datetimeFigureOut">
              <a:rPr lang="en-US" smtClean="0"/>
              <a:t>8/22/25</a:t>
            </a:fld>
            <a:endParaRPr lang="en-US"/>
          </a:p>
        </p:txBody>
      </p:sp>
      <p:sp>
        <p:nvSpPr>
          <p:cNvPr id="5" name="Footer Placeholder 4">
            <a:extLst>
              <a:ext uri="{FF2B5EF4-FFF2-40B4-BE49-F238E27FC236}">
                <a16:creationId xmlns:a16="http://schemas.microsoft.com/office/drawing/2014/main" id="{69F0BDDD-E6FF-107D-7B18-AB37ED25FD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05431-BFCF-3C14-A02D-39D9D0D2664A}"/>
              </a:ext>
            </a:extLst>
          </p:cNvPr>
          <p:cNvSpPr>
            <a:spLocks noGrp="1"/>
          </p:cNvSpPr>
          <p:nvPr>
            <p:ph type="sldNum" sz="quarter" idx="12"/>
          </p:nvPr>
        </p:nvSpPr>
        <p:spPr/>
        <p:txBody>
          <a:bodyPr/>
          <a:lstStyle/>
          <a:p>
            <a:fld id="{3FA7BC2B-D31B-4D2D-8AC9-42AE166E03D8}" type="slidenum">
              <a:rPr lang="en-US" smtClean="0"/>
              <a:t>‹#›</a:t>
            </a:fld>
            <a:endParaRPr lang="en-US"/>
          </a:p>
        </p:txBody>
      </p:sp>
    </p:spTree>
    <p:extLst>
      <p:ext uri="{BB962C8B-B14F-4D97-AF65-F5344CB8AC3E}">
        <p14:creationId xmlns:p14="http://schemas.microsoft.com/office/powerpoint/2010/main" val="3830174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55BA7-7B1F-4E30-96A8-79A036D2F0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08E062-EF72-7C37-E91D-309294BE71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5C694E-EC64-4034-84FD-F7DCAA0CE2EE}"/>
              </a:ext>
            </a:extLst>
          </p:cNvPr>
          <p:cNvSpPr>
            <a:spLocks noGrp="1"/>
          </p:cNvSpPr>
          <p:nvPr>
            <p:ph type="dt" sz="half" idx="10"/>
          </p:nvPr>
        </p:nvSpPr>
        <p:spPr/>
        <p:txBody>
          <a:bodyPr/>
          <a:lstStyle/>
          <a:p>
            <a:fld id="{B6031FD7-BCCD-471D-B006-430472F4AD6B}" type="datetimeFigureOut">
              <a:rPr lang="en-US" smtClean="0"/>
              <a:t>8/22/25</a:t>
            </a:fld>
            <a:endParaRPr lang="en-US"/>
          </a:p>
        </p:txBody>
      </p:sp>
      <p:sp>
        <p:nvSpPr>
          <p:cNvPr id="5" name="Footer Placeholder 4">
            <a:extLst>
              <a:ext uri="{FF2B5EF4-FFF2-40B4-BE49-F238E27FC236}">
                <a16:creationId xmlns:a16="http://schemas.microsoft.com/office/drawing/2014/main" id="{5DF72CDC-4AFB-65BF-0836-F04B7E7A5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F091C-4D38-A088-93C7-45CD30C21992}"/>
              </a:ext>
            </a:extLst>
          </p:cNvPr>
          <p:cNvSpPr>
            <a:spLocks noGrp="1"/>
          </p:cNvSpPr>
          <p:nvPr>
            <p:ph type="sldNum" sz="quarter" idx="12"/>
          </p:nvPr>
        </p:nvSpPr>
        <p:spPr/>
        <p:txBody>
          <a:bodyPr/>
          <a:lstStyle/>
          <a:p>
            <a:fld id="{3FA7BC2B-D31B-4D2D-8AC9-42AE166E03D8}" type="slidenum">
              <a:rPr lang="en-US" smtClean="0"/>
              <a:t>‹#›</a:t>
            </a:fld>
            <a:endParaRPr lang="en-US"/>
          </a:p>
        </p:txBody>
      </p:sp>
    </p:spTree>
    <p:extLst>
      <p:ext uri="{BB962C8B-B14F-4D97-AF65-F5344CB8AC3E}">
        <p14:creationId xmlns:p14="http://schemas.microsoft.com/office/powerpoint/2010/main" val="774131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1C920-C042-8AD7-5C3B-9CAB721F89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3BBFD1-9CF0-7E33-2889-03534CAFC9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B735C8-A149-4196-2D4B-55999B9244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485AAB-C688-FC0B-2313-BBEC46CC11DE}"/>
              </a:ext>
            </a:extLst>
          </p:cNvPr>
          <p:cNvSpPr>
            <a:spLocks noGrp="1"/>
          </p:cNvSpPr>
          <p:nvPr>
            <p:ph type="dt" sz="half" idx="10"/>
          </p:nvPr>
        </p:nvSpPr>
        <p:spPr/>
        <p:txBody>
          <a:bodyPr/>
          <a:lstStyle/>
          <a:p>
            <a:fld id="{B6031FD7-BCCD-471D-B006-430472F4AD6B}" type="datetimeFigureOut">
              <a:rPr lang="en-US" smtClean="0"/>
              <a:t>8/22/25</a:t>
            </a:fld>
            <a:endParaRPr lang="en-US"/>
          </a:p>
        </p:txBody>
      </p:sp>
      <p:sp>
        <p:nvSpPr>
          <p:cNvPr id="6" name="Footer Placeholder 5">
            <a:extLst>
              <a:ext uri="{FF2B5EF4-FFF2-40B4-BE49-F238E27FC236}">
                <a16:creationId xmlns:a16="http://schemas.microsoft.com/office/drawing/2014/main" id="{E277BC86-A420-AADC-0D3A-62699E0E3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94F6DF-5479-4818-89BF-3EE119473654}"/>
              </a:ext>
            </a:extLst>
          </p:cNvPr>
          <p:cNvSpPr>
            <a:spLocks noGrp="1"/>
          </p:cNvSpPr>
          <p:nvPr>
            <p:ph type="sldNum" sz="quarter" idx="12"/>
          </p:nvPr>
        </p:nvSpPr>
        <p:spPr/>
        <p:txBody>
          <a:bodyPr/>
          <a:lstStyle/>
          <a:p>
            <a:fld id="{3FA7BC2B-D31B-4D2D-8AC9-42AE166E03D8}" type="slidenum">
              <a:rPr lang="en-US" smtClean="0"/>
              <a:t>‹#›</a:t>
            </a:fld>
            <a:endParaRPr lang="en-US"/>
          </a:p>
        </p:txBody>
      </p:sp>
    </p:spTree>
    <p:extLst>
      <p:ext uri="{BB962C8B-B14F-4D97-AF65-F5344CB8AC3E}">
        <p14:creationId xmlns:p14="http://schemas.microsoft.com/office/powerpoint/2010/main" val="2018288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65AD6-2C91-C144-D63B-0500F59D54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923886-C21E-142A-7A7C-E39AC6F3C9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5AA811-A41E-0202-2D5C-C361308EF4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C49513-3DC9-C096-4F6C-7570420038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348B72-703D-816D-FDD3-7012748FD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77978-F571-8975-F2C0-41E6D91492D4}"/>
              </a:ext>
            </a:extLst>
          </p:cNvPr>
          <p:cNvSpPr>
            <a:spLocks noGrp="1"/>
          </p:cNvSpPr>
          <p:nvPr>
            <p:ph type="dt" sz="half" idx="10"/>
          </p:nvPr>
        </p:nvSpPr>
        <p:spPr/>
        <p:txBody>
          <a:bodyPr/>
          <a:lstStyle/>
          <a:p>
            <a:fld id="{B6031FD7-BCCD-471D-B006-430472F4AD6B}" type="datetimeFigureOut">
              <a:rPr lang="en-US" smtClean="0"/>
              <a:t>8/22/25</a:t>
            </a:fld>
            <a:endParaRPr lang="en-US"/>
          </a:p>
        </p:txBody>
      </p:sp>
      <p:sp>
        <p:nvSpPr>
          <p:cNvPr id="8" name="Footer Placeholder 7">
            <a:extLst>
              <a:ext uri="{FF2B5EF4-FFF2-40B4-BE49-F238E27FC236}">
                <a16:creationId xmlns:a16="http://schemas.microsoft.com/office/drawing/2014/main" id="{0258D951-3928-C432-B4A8-86288619C9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666ADF-57D1-9E96-47C3-764D3B606A8A}"/>
              </a:ext>
            </a:extLst>
          </p:cNvPr>
          <p:cNvSpPr>
            <a:spLocks noGrp="1"/>
          </p:cNvSpPr>
          <p:nvPr>
            <p:ph type="sldNum" sz="quarter" idx="12"/>
          </p:nvPr>
        </p:nvSpPr>
        <p:spPr/>
        <p:txBody>
          <a:bodyPr/>
          <a:lstStyle/>
          <a:p>
            <a:fld id="{3FA7BC2B-D31B-4D2D-8AC9-42AE166E03D8}" type="slidenum">
              <a:rPr lang="en-US" smtClean="0"/>
              <a:t>‹#›</a:t>
            </a:fld>
            <a:endParaRPr lang="en-US"/>
          </a:p>
        </p:txBody>
      </p:sp>
    </p:spTree>
    <p:extLst>
      <p:ext uri="{BB962C8B-B14F-4D97-AF65-F5344CB8AC3E}">
        <p14:creationId xmlns:p14="http://schemas.microsoft.com/office/powerpoint/2010/main" val="1322873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448B0-B40F-DD4A-9665-842F4BE818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6608C2-A406-AB42-EF7F-5BAB3FB6F7F5}"/>
              </a:ext>
            </a:extLst>
          </p:cNvPr>
          <p:cNvSpPr>
            <a:spLocks noGrp="1"/>
          </p:cNvSpPr>
          <p:nvPr>
            <p:ph type="dt" sz="half" idx="10"/>
          </p:nvPr>
        </p:nvSpPr>
        <p:spPr/>
        <p:txBody>
          <a:bodyPr/>
          <a:lstStyle/>
          <a:p>
            <a:fld id="{B6031FD7-BCCD-471D-B006-430472F4AD6B}" type="datetimeFigureOut">
              <a:rPr lang="en-US" smtClean="0"/>
              <a:t>8/22/25</a:t>
            </a:fld>
            <a:endParaRPr lang="en-US"/>
          </a:p>
        </p:txBody>
      </p:sp>
      <p:sp>
        <p:nvSpPr>
          <p:cNvPr id="4" name="Footer Placeholder 3">
            <a:extLst>
              <a:ext uri="{FF2B5EF4-FFF2-40B4-BE49-F238E27FC236}">
                <a16:creationId xmlns:a16="http://schemas.microsoft.com/office/drawing/2014/main" id="{C3E4F37A-F8CE-F301-E398-06FC48708A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3838B8-703D-794A-C3FB-3AA5BD325E2B}"/>
              </a:ext>
            </a:extLst>
          </p:cNvPr>
          <p:cNvSpPr>
            <a:spLocks noGrp="1"/>
          </p:cNvSpPr>
          <p:nvPr>
            <p:ph type="sldNum" sz="quarter" idx="12"/>
          </p:nvPr>
        </p:nvSpPr>
        <p:spPr/>
        <p:txBody>
          <a:bodyPr/>
          <a:lstStyle/>
          <a:p>
            <a:fld id="{3FA7BC2B-D31B-4D2D-8AC9-42AE166E03D8}" type="slidenum">
              <a:rPr lang="en-US" smtClean="0"/>
              <a:t>‹#›</a:t>
            </a:fld>
            <a:endParaRPr lang="en-US"/>
          </a:p>
        </p:txBody>
      </p:sp>
    </p:spTree>
    <p:extLst>
      <p:ext uri="{BB962C8B-B14F-4D97-AF65-F5344CB8AC3E}">
        <p14:creationId xmlns:p14="http://schemas.microsoft.com/office/powerpoint/2010/main" val="3249657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E11105-B3CE-E697-BB6C-17A1B197313D}"/>
              </a:ext>
            </a:extLst>
          </p:cNvPr>
          <p:cNvSpPr>
            <a:spLocks noGrp="1"/>
          </p:cNvSpPr>
          <p:nvPr>
            <p:ph type="dt" sz="half" idx="10"/>
          </p:nvPr>
        </p:nvSpPr>
        <p:spPr/>
        <p:txBody>
          <a:bodyPr/>
          <a:lstStyle/>
          <a:p>
            <a:fld id="{B6031FD7-BCCD-471D-B006-430472F4AD6B}" type="datetimeFigureOut">
              <a:rPr lang="en-US" smtClean="0"/>
              <a:t>8/22/25</a:t>
            </a:fld>
            <a:endParaRPr lang="en-US"/>
          </a:p>
        </p:txBody>
      </p:sp>
      <p:sp>
        <p:nvSpPr>
          <p:cNvPr id="3" name="Footer Placeholder 2">
            <a:extLst>
              <a:ext uri="{FF2B5EF4-FFF2-40B4-BE49-F238E27FC236}">
                <a16:creationId xmlns:a16="http://schemas.microsoft.com/office/drawing/2014/main" id="{B8A5047E-AA97-AE5A-3846-C9DEF70247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4D8392-4A6B-B191-E602-EE00EE23298A}"/>
              </a:ext>
            </a:extLst>
          </p:cNvPr>
          <p:cNvSpPr>
            <a:spLocks noGrp="1"/>
          </p:cNvSpPr>
          <p:nvPr>
            <p:ph type="sldNum" sz="quarter" idx="12"/>
          </p:nvPr>
        </p:nvSpPr>
        <p:spPr/>
        <p:txBody>
          <a:bodyPr/>
          <a:lstStyle/>
          <a:p>
            <a:fld id="{3FA7BC2B-D31B-4D2D-8AC9-42AE166E03D8}" type="slidenum">
              <a:rPr lang="en-US" smtClean="0"/>
              <a:t>‹#›</a:t>
            </a:fld>
            <a:endParaRPr lang="en-US"/>
          </a:p>
        </p:txBody>
      </p:sp>
    </p:spTree>
    <p:extLst>
      <p:ext uri="{BB962C8B-B14F-4D97-AF65-F5344CB8AC3E}">
        <p14:creationId xmlns:p14="http://schemas.microsoft.com/office/powerpoint/2010/main" val="734422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4D3B5-1E19-9A0A-209D-58D8B2E495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02F71A-87F5-BFA9-8244-8D2D3109D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10ABF1-A502-A14D-FE66-0697FD567E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A24BB0-FF25-AD75-5EB7-FF5A60636180}"/>
              </a:ext>
            </a:extLst>
          </p:cNvPr>
          <p:cNvSpPr>
            <a:spLocks noGrp="1"/>
          </p:cNvSpPr>
          <p:nvPr>
            <p:ph type="dt" sz="half" idx="10"/>
          </p:nvPr>
        </p:nvSpPr>
        <p:spPr/>
        <p:txBody>
          <a:bodyPr/>
          <a:lstStyle/>
          <a:p>
            <a:fld id="{B6031FD7-BCCD-471D-B006-430472F4AD6B}" type="datetimeFigureOut">
              <a:rPr lang="en-US" smtClean="0"/>
              <a:t>8/22/25</a:t>
            </a:fld>
            <a:endParaRPr lang="en-US"/>
          </a:p>
        </p:txBody>
      </p:sp>
      <p:sp>
        <p:nvSpPr>
          <p:cNvPr id="6" name="Footer Placeholder 5">
            <a:extLst>
              <a:ext uri="{FF2B5EF4-FFF2-40B4-BE49-F238E27FC236}">
                <a16:creationId xmlns:a16="http://schemas.microsoft.com/office/drawing/2014/main" id="{65529C1E-712D-A673-1F22-B0A509300F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C799A2-CA05-B1E2-FC9E-E7EC7EE26482}"/>
              </a:ext>
            </a:extLst>
          </p:cNvPr>
          <p:cNvSpPr>
            <a:spLocks noGrp="1"/>
          </p:cNvSpPr>
          <p:nvPr>
            <p:ph type="sldNum" sz="quarter" idx="12"/>
          </p:nvPr>
        </p:nvSpPr>
        <p:spPr/>
        <p:txBody>
          <a:bodyPr/>
          <a:lstStyle/>
          <a:p>
            <a:fld id="{3FA7BC2B-D31B-4D2D-8AC9-42AE166E03D8}" type="slidenum">
              <a:rPr lang="en-US" smtClean="0"/>
              <a:t>‹#›</a:t>
            </a:fld>
            <a:endParaRPr lang="en-US"/>
          </a:p>
        </p:txBody>
      </p:sp>
    </p:spTree>
    <p:extLst>
      <p:ext uri="{BB962C8B-B14F-4D97-AF65-F5344CB8AC3E}">
        <p14:creationId xmlns:p14="http://schemas.microsoft.com/office/powerpoint/2010/main" val="977211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073A-54A8-A535-59A9-1214B0CBC0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A2665D-9EA6-DEB0-2C05-3A0A40AFAA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D3F198-EE5B-EEF6-5A09-7D2FE833AC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75ABC5-7BB8-1267-293C-F90C6239C4AE}"/>
              </a:ext>
            </a:extLst>
          </p:cNvPr>
          <p:cNvSpPr>
            <a:spLocks noGrp="1"/>
          </p:cNvSpPr>
          <p:nvPr>
            <p:ph type="dt" sz="half" idx="10"/>
          </p:nvPr>
        </p:nvSpPr>
        <p:spPr/>
        <p:txBody>
          <a:bodyPr/>
          <a:lstStyle/>
          <a:p>
            <a:fld id="{B6031FD7-BCCD-471D-B006-430472F4AD6B}" type="datetimeFigureOut">
              <a:rPr lang="en-US" smtClean="0"/>
              <a:t>8/22/25</a:t>
            </a:fld>
            <a:endParaRPr lang="en-US"/>
          </a:p>
        </p:txBody>
      </p:sp>
      <p:sp>
        <p:nvSpPr>
          <p:cNvPr id="6" name="Footer Placeholder 5">
            <a:extLst>
              <a:ext uri="{FF2B5EF4-FFF2-40B4-BE49-F238E27FC236}">
                <a16:creationId xmlns:a16="http://schemas.microsoft.com/office/drawing/2014/main" id="{193799C9-DA9E-1D5B-74F5-F14DFEB977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385B06-8F6F-814D-4204-CC9040B9634F}"/>
              </a:ext>
            </a:extLst>
          </p:cNvPr>
          <p:cNvSpPr>
            <a:spLocks noGrp="1"/>
          </p:cNvSpPr>
          <p:nvPr>
            <p:ph type="sldNum" sz="quarter" idx="12"/>
          </p:nvPr>
        </p:nvSpPr>
        <p:spPr/>
        <p:txBody>
          <a:bodyPr/>
          <a:lstStyle/>
          <a:p>
            <a:fld id="{3FA7BC2B-D31B-4D2D-8AC9-42AE166E03D8}" type="slidenum">
              <a:rPr lang="en-US" smtClean="0"/>
              <a:t>‹#›</a:t>
            </a:fld>
            <a:endParaRPr lang="en-US"/>
          </a:p>
        </p:txBody>
      </p:sp>
    </p:spTree>
    <p:extLst>
      <p:ext uri="{BB962C8B-B14F-4D97-AF65-F5344CB8AC3E}">
        <p14:creationId xmlns:p14="http://schemas.microsoft.com/office/powerpoint/2010/main" val="3724686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AE528C-B57A-E444-640E-900DD85FF0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6679FA-67AF-9712-AED7-381C763819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F224A-B7F4-E333-9AFC-A0E8839D58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031FD7-BCCD-471D-B006-430472F4AD6B}" type="datetimeFigureOut">
              <a:rPr lang="en-US" smtClean="0"/>
              <a:t>8/22/25</a:t>
            </a:fld>
            <a:endParaRPr lang="en-US"/>
          </a:p>
        </p:txBody>
      </p:sp>
      <p:sp>
        <p:nvSpPr>
          <p:cNvPr id="5" name="Footer Placeholder 4">
            <a:extLst>
              <a:ext uri="{FF2B5EF4-FFF2-40B4-BE49-F238E27FC236}">
                <a16:creationId xmlns:a16="http://schemas.microsoft.com/office/drawing/2014/main" id="{CDD46A73-4AD4-A46C-BAE0-B349957988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BE97BFE-1AEB-42BB-6045-AB69A34A9B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A7BC2B-D31B-4D2D-8AC9-42AE166E03D8}" type="slidenum">
              <a:rPr lang="en-US" smtClean="0"/>
              <a:t>‹#›</a:t>
            </a:fld>
            <a:endParaRPr lang="en-US"/>
          </a:p>
        </p:txBody>
      </p:sp>
    </p:spTree>
    <p:extLst>
      <p:ext uri="{BB962C8B-B14F-4D97-AF65-F5344CB8AC3E}">
        <p14:creationId xmlns:p14="http://schemas.microsoft.com/office/powerpoint/2010/main" val="1191661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hyperlink" Target="mailto:cckbidquestions@uky.edu"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kentuckyedprocurement.com/"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hyperlink" Target="mailto:Marilyn.Clark@uky.edu" TargetMode="External"/><Relationship Id="rId3" Type="http://schemas.openxmlformats.org/officeDocument/2006/relationships/hyperlink" Target="https://purchasing.uky.edu/" TargetMode="External"/><Relationship Id="rId7" Type="http://schemas.openxmlformats.org/officeDocument/2006/relationships/hyperlink" Target="mailto:Kenneth.Scott@uky.edu"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mailto:Corey.Leslie@uky.edu" TargetMode="External"/><Relationship Id="rId5" Type="http://schemas.openxmlformats.org/officeDocument/2006/relationships/hyperlink" Target="mailto:Barry.Swanson@uky.edu" TargetMode="External"/><Relationship Id="rId4" Type="http://schemas.openxmlformats.org/officeDocument/2006/relationships/hyperlink" Target="https://www.lynnimaging.com/" TargetMode="Externa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University of Kentucky in Lexington, KY. Lexington, KY, USA - April 12, 2024: The University of Kentucky is a public research university founded in 1865 and located in downtown Lexington. university of kentucky stock pictures, royalty-free photos &amp; images">
            <a:extLst>
              <a:ext uri="{FF2B5EF4-FFF2-40B4-BE49-F238E27FC236}">
                <a16:creationId xmlns:a16="http://schemas.microsoft.com/office/drawing/2014/main" id="{60AEC061-5032-542F-DC6F-F639BF6B2D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00775" y="1123950"/>
            <a:ext cx="5829300" cy="3886200"/>
          </a:xfrm>
          <a:prstGeom prst="rect">
            <a:avLst/>
          </a:prstGeom>
          <a:noFill/>
          <a:ln>
            <a:noFill/>
          </a:ln>
        </p:spPr>
      </p:pic>
      <p:pic>
        <p:nvPicPr>
          <p:cNvPr id="7" name="Picture 6" descr="A close-up of a logo">
            <a:extLst>
              <a:ext uri="{FF2B5EF4-FFF2-40B4-BE49-F238E27FC236}">
                <a16:creationId xmlns:a16="http://schemas.microsoft.com/office/drawing/2014/main" id="{689CE8E9-6EA1-003A-617B-464C75E89D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630" y="193675"/>
            <a:ext cx="2523490" cy="831850"/>
          </a:xfrm>
          <a:prstGeom prst="rect">
            <a:avLst/>
          </a:prstGeom>
          <a:noFill/>
          <a:ln>
            <a:noFill/>
          </a:ln>
        </p:spPr>
      </p:pic>
      <p:sp>
        <p:nvSpPr>
          <p:cNvPr id="9" name="TextBox 8">
            <a:extLst>
              <a:ext uri="{FF2B5EF4-FFF2-40B4-BE49-F238E27FC236}">
                <a16:creationId xmlns:a16="http://schemas.microsoft.com/office/drawing/2014/main" id="{4D05F23D-0A29-F5E0-E929-2D3E79D2EA27}"/>
              </a:ext>
            </a:extLst>
          </p:cNvPr>
          <p:cNvSpPr txBox="1"/>
          <p:nvPr/>
        </p:nvSpPr>
        <p:spPr>
          <a:xfrm>
            <a:off x="457200" y="1366748"/>
            <a:ext cx="5638799" cy="3433761"/>
          </a:xfrm>
          <a:prstGeom prst="rect">
            <a:avLst/>
          </a:prstGeom>
          <a:noFill/>
        </p:spPr>
        <p:txBody>
          <a:bodyPr wrap="square">
            <a:spAutoFit/>
          </a:bodyPr>
          <a:lstStyle/>
          <a:p>
            <a:pPr marL="0" marR="0">
              <a:lnSpc>
                <a:spcPct val="107000"/>
              </a:lnSpc>
              <a:spcAft>
                <a:spcPts val="800"/>
              </a:spcAft>
              <a:buNone/>
            </a:pPr>
            <a:r>
              <a:rPr lang="en-US" sz="2000" b="1" dirty="0">
                <a:solidFill>
                  <a:schemeClr val="tx2">
                    <a:lumMod val="90000"/>
                    <a:lumOff val="10000"/>
                  </a:schemeClr>
                </a:solidFill>
                <a:effectLst/>
                <a:ea typeface="Times New Roman" panose="02020603050405020304" pitchFamily="18" charset="0"/>
                <a:cs typeface="Times New Roman" panose="02020603050405020304" pitchFamily="18" charset="0"/>
              </a:rPr>
              <a:t>RFP UK-2541-26 </a:t>
            </a:r>
            <a:endParaRPr lang="en-US" sz="2000" b="1" dirty="0">
              <a:solidFill>
                <a:schemeClr val="tx2">
                  <a:lumMod val="90000"/>
                  <a:lumOff val="10000"/>
                </a:schemeClr>
              </a:solidFill>
              <a:effectLst/>
              <a:ea typeface="Calibri" panose="020F0502020204030204" pitchFamily="34" charset="0"/>
              <a:cs typeface="Times New Roman" panose="02020603050405020304" pitchFamily="18" charset="0"/>
            </a:endParaRPr>
          </a:p>
          <a:p>
            <a:pPr marL="0" marR="0">
              <a:lnSpc>
                <a:spcPct val="107000"/>
              </a:lnSpc>
              <a:spcAft>
                <a:spcPts val="800"/>
              </a:spcAft>
              <a:buNone/>
            </a:pPr>
            <a:r>
              <a:rPr lang="en-US" sz="2000" b="1" dirty="0">
                <a:solidFill>
                  <a:schemeClr val="tx2">
                    <a:lumMod val="90000"/>
                    <a:lumOff val="10000"/>
                  </a:schemeClr>
                </a:solidFill>
                <a:effectLst/>
                <a:ea typeface="Times New Roman" panose="02020603050405020304" pitchFamily="18" charset="0"/>
                <a:cs typeface="Times New Roman" panose="02020603050405020304" pitchFamily="18" charset="0"/>
              </a:rPr>
              <a:t>Maintenance, Repair and Operations (MRO) &amp; </a:t>
            </a:r>
          </a:p>
          <a:p>
            <a:pPr marL="0" marR="0">
              <a:lnSpc>
                <a:spcPct val="107000"/>
              </a:lnSpc>
              <a:spcAft>
                <a:spcPts val="800"/>
              </a:spcAft>
              <a:buNone/>
            </a:pPr>
            <a:r>
              <a:rPr lang="en-US" sz="2000" b="1" dirty="0">
                <a:solidFill>
                  <a:schemeClr val="tx2">
                    <a:lumMod val="90000"/>
                    <a:lumOff val="10000"/>
                  </a:schemeClr>
                </a:solidFill>
                <a:effectLst/>
                <a:ea typeface="Times New Roman" panose="02020603050405020304" pitchFamily="18" charset="0"/>
                <a:cs typeface="Times New Roman" panose="02020603050405020304" pitchFamily="18" charset="0"/>
              </a:rPr>
              <a:t>Trade Services </a:t>
            </a:r>
            <a:endParaRPr lang="en-US" sz="2000" b="1" dirty="0">
              <a:solidFill>
                <a:schemeClr val="tx2">
                  <a:lumMod val="90000"/>
                  <a:lumOff val="10000"/>
                </a:schemeClr>
              </a:solidFill>
              <a:effectLst/>
              <a:ea typeface="Calibri" panose="020F0502020204030204" pitchFamily="34" charset="0"/>
              <a:cs typeface="Times New Roman" panose="02020603050405020304" pitchFamily="18" charset="0"/>
            </a:endParaRPr>
          </a:p>
          <a:p>
            <a:pPr marL="0" marR="0">
              <a:lnSpc>
                <a:spcPct val="107000"/>
              </a:lnSpc>
              <a:spcAft>
                <a:spcPts val="800"/>
              </a:spcAft>
              <a:buNone/>
            </a:pPr>
            <a:r>
              <a:rPr lang="en-US" sz="2000" b="1" dirty="0">
                <a:solidFill>
                  <a:schemeClr val="tx2">
                    <a:lumMod val="90000"/>
                    <a:lumOff val="10000"/>
                  </a:schemeClr>
                </a:solidFill>
                <a:effectLst/>
                <a:ea typeface="Times New Roman" panose="02020603050405020304" pitchFamily="18" charset="0"/>
                <a:cs typeface="Times New Roman" panose="02020603050405020304" pitchFamily="18" charset="0"/>
              </a:rPr>
              <a:t>Training Session</a:t>
            </a:r>
            <a:endParaRPr lang="en-US" sz="2000" b="1" dirty="0">
              <a:solidFill>
                <a:schemeClr val="tx2">
                  <a:lumMod val="90000"/>
                  <a:lumOff val="10000"/>
                </a:schemeClr>
              </a:solidFill>
              <a:effectLst/>
              <a:ea typeface="Calibri" panose="020F0502020204030204" pitchFamily="34" charset="0"/>
              <a:cs typeface="Times New Roman" panose="02020603050405020304" pitchFamily="18" charset="0"/>
            </a:endParaRPr>
          </a:p>
          <a:p>
            <a:pPr marL="0" marR="0">
              <a:lnSpc>
                <a:spcPct val="107000"/>
              </a:lnSpc>
              <a:spcAft>
                <a:spcPts val="800"/>
              </a:spcAft>
              <a:buNone/>
            </a:pPr>
            <a:r>
              <a:rPr lang="en-US" sz="2000" b="1" dirty="0">
                <a:solidFill>
                  <a:schemeClr val="tx2">
                    <a:lumMod val="90000"/>
                    <a:lumOff val="10000"/>
                  </a:schemeClr>
                </a:solidFill>
                <a:effectLst/>
                <a:ea typeface="Times New Roman" panose="02020603050405020304" pitchFamily="18" charset="0"/>
                <a:cs typeface="Times New Roman" panose="02020603050405020304" pitchFamily="18" charset="0"/>
              </a:rPr>
              <a:t>Location: Zoom</a:t>
            </a:r>
            <a:endParaRPr lang="en-US" sz="2000" b="1" dirty="0">
              <a:solidFill>
                <a:schemeClr val="tx2">
                  <a:lumMod val="90000"/>
                  <a:lumOff val="10000"/>
                </a:schemeClr>
              </a:solidFill>
              <a:effectLst/>
              <a:ea typeface="Calibri" panose="020F0502020204030204" pitchFamily="34" charset="0"/>
              <a:cs typeface="Times New Roman" panose="02020603050405020304" pitchFamily="18" charset="0"/>
            </a:endParaRPr>
          </a:p>
          <a:p>
            <a:pPr marL="0" marR="0">
              <a:lnSpc>
                <a:spcPct val="107000"/>
              </a:lnSpc>
              <a:spcAft>
                <a:spcPts val="800"/>
              </a:spcAft>
              <a:buNone/>
            </a:pPr>
            <a:r>
              <a:rPr lang="en-US" sz="2000" b="1" dirty="0">
                <a:solidFill>
                  <a:schemeClr val="tx2">
                    <a:lumMod val="90000"/>
                    <a:lumOff val="10000"/>
                  </a:schemeClr>
                </a:solidFill>
                <a:effectLst/>
                <a:ea typeface="Times New Roman" panose="02020603050405020304" pitchFamily="18" charset="0"/>
                <a:cs typeface="Times New Roman" panose="02020603050405020304" pitchFamily="18" charset="0"/>
              </a:rPr>
              <a:t>Date: August 20, 2025</a:t>
            </a:r>
            <a:endParaRPr lang="en-US" sz="2000" b="1" dirty="0">
              <a:solidFill>
                <a:schemeClr val="tx2">
                  <a:lumMod val="90000"/>
                  <a:lumOff val="10000"/>
                </a:schemeClr>
              </a:solidFill>
              <a:effectLst/>
              <a:ea typeface="Calibri" panose="020F0502020204030204" pitchFamily="34" charset="0"/>
              <a:cs typeface="Times New Roman" panose="02020603050405020304" pitchFamily="18" charset="0"/>
            </a:endParaRPr>
          </a:p>
          <a:p>
            <a:pPr marL="0" marR="0">
              <a:lnSpc>
                <a:spcPct val="107000"/>
              </a:lnSpc>
              <a:spcAft>
                <a:spcPts val="800"/>
              </a:spcAft>
              <a:buNone/>
            </a:pPr>
            <a:r>
              <a:rPr lang="en-US" sz="2000" b="1" dirty="0">
                <a:solidFill>
                  <a:schemeClr val="tx2">
                    <a:lumMod val="90000"/>
                    <a:lumOff val="10000"/>
                  </a:schemeClr>
                </a:solidFill>
                <a:effectLst/>
                <a:ea typeface="Times New Roman" panose="02020603050405020304" pitchFamily="18" charset="0"/>
                <a:cs typeface="Times New Roman" panose="02020603050405020304" pitchFamily="18" charset="0"/>
              </a:rPr>
              <a:t>Contracting Officer: Ken Scott</a:t>
            </a:r>
          </a:p>
          <a:p>
            <a:pPr marL="0" marR="0">
              <a:lnSpc>
                <a:spcPct val="107000"/>
              </a:lnSpc>
              <a:spcAft>
                <a:spcPts val="800"/>
              </a:spcAft>
              <a:buNone/>
            </a:pPr>
            <a:r>
              <a:rPr lang="en-US" sz="2000" b="1" dirty="0">
                <a:solidFill>
                  <a:schemeClr val="tx2">
                    <a:lumMod val="90000"/>
                    <a:lumOff val="10000"/>
                  </a:schemeClr>
                </a:solidFill>
                <a:effectLst/>
                <a:ea typeface="Calibri" panose="020F0502020204030204" pitchFamily="34" charset="0"/>
                <a:cs typeface="Times New Roman" panose="02020603050405020304" pitchFamily="18" charset="0"/>
              </a:rPr>
              <a:t>Economic Engagement Manager: Marilyn Clark</a:t>
            </a:r>
          </a:p>
        </p:txBody>
      </p:sp>
      <p:sp>
        <p:nvSpPr>
          <p:cNvPr id="3" name="TextBox 2">
            <a:extLst>
              <a:ext uri="{FF2B5EF4-FFF2-40B4-BE49-F238E27FC236}">
                <a16:creationId xmlns:a16="http://schemas.microsoft.com/office/drawing/2014/main" id="{48FA5910-ABBD-A2E8-05F5-7804058682D0}"/>
              </a:ext>
            </a:extLst>
          </p:cNvPr>
          <p:cNvSpPr txBox="1"/>
          <p:nvPr/>
        </p:nvSpPr>
        <p:spPr>
          <a:xfrm>
            <a:off x="2452878" y="5812459"/>
            <a:ext cx="6094476" cy="646331"/>
          </a:xfrm>
          <a:prstGeom prst="rect">
            <a:avLst/>
          </a:prstGeom>
          <a:noFill/>
        </p:spPr>
        <p:txBody>
          <a:bodyPr wrap="square">
            <a:spAutoFit/>
          </a:bodyPr>
          <a:lstStyle/>
          <a:p>
            <a:pPr marL="0" marR="0" algn="ctr">
              <a:buNone/>
            </a:pPr>
            <a:r>
              <a:rPr lang="en-US" sz="1800" b="1" dirty="0">
                <a:solidFill>
                  <a:srgbClr val="000000"/>
                </a:solidFill>
                <a:effectLst/>
                <a:highlight>
                  <a:srgbClr val="FFFF00"/>
                </a:highlight>
                <a:latin typeface="Arial" panose="020B0604020202020204" pitchFamily="34" charset="0"/>
                <a:ea typeface="Times New Roman" panose="02020603050405020304" pitchFamily="18" charset="0"/>
              </a:rPr>
              <a:t>*If you are currently on MRO Contract UK-2368-24, you need not submit to this proposal.</a:t>
            </a:r>
            <a:endParaRPr lang="en-US" sz="2000" dirty="0">
              <a:solidFill>
                <a:srgbClr val="000000"/>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504324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38F8E-5FAB-213C-3478-DA4FF60865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F06ACB-FE9A-2E9E-D3C4-139FA377F570}"/>
              </a:ext>
            </a:extLst>
          </p:cNvPr>
          <p:cNvSpPr>
            <a:spLocks noGrp="1"/>
          </p:cNvSpPr>
          <p:nvPr>
            <p:ph type="title"/>
          </p:nvPr>
        </p:nvSpPr>
        <p:spPr/>
        <p:txBody>
          <a:bodyPr>
            <a:normAutofit/>
          </a:bodyPr>
          <a:lstStyle/>
          <a:p>
            <a:pPr algn="ctr"/>
            <a:r>
              <a:rPr lang="en-US" sz="4000" b="1" u="sng" dirty="0"/>
              <a:t>AUTHORIZATION OF WORK</a:t>
            </a:r>
          </a:p>
        </p:txBody>
      </p:sp>
      <p:sp>
        <p:nvSpPr>
          <p:cNvPr id="4" name="TextBox 3">
            <a:extLst>
              <a:ext uri="{FF2B5EF4-FFF2-40B4-BE49-F238E27FC236}">
                <a16:creationId xmlns:a16="http://schemas.microsoft.com/office/drawing/2014/main" id="{45F45937-247C-2F70-D9A4-6C65329B4B70}"/>
              </a:ext>
            </a:extLst>
          </p:cNvPr>
          <p:cNvSpPr txBox="1"/>
          <p:nvPr/>
        </p:nvSpPr>
        <p:spPr>
          <a:xfrm>
            <a:off x="1163782" y="1466960"/>
            <a:ext cx="10190018" cy="4801314"/>
          </a:xfrm>
          <a:prstGeom prst="rect">
            <a:avLst/>
          </a:prstGeom>
          <a:noFill/>
        </p:spPr>
        <p:txBody>
          <a:bodyPr wrap="square">
            <a:spAutoFit/>
          </a:bodyPr>
          <a:lstStyle/>
          <a:p>
            <a:pPr lvl="0"/>
            <a:r>
              <a:rPr lang="en-US" dirty="0"/>
              <a:t>For each individual project under this contract, a separate order will be issued. The process for project authorization will be as follows: </a:t>
            </a:r>
          </a:p>
          <a:p>
            <a:pPr lvl="0"/>
            <a:r>
              <a:rPr lang="en-US" dirty="0"/>
              <a:t> </a:t>
            </a:r>
          </a:p>
          <a:p>
            <a:pPr lvl="0"/>
            <a:r>
              <a:rPr lang="en-US" b="1" dirty="0"/>
              <a:t>NOTE: No work shall be started and/or completed without an authorized purchase order having been issued and received by the contractor. Should the Contractor start and/or complete a project without an authorized purchase order the contractor is taking the risk of not being paid for such work. </a:t>
            </a:r>
            <a:endParaRPr lang="en-US" dirty="0"/>
          </a:p>
          <a:p>
            <a:pPr lvl="0"/>
            <a:r>
              <a:rPr lang="en-US" dirty="0"/>
              <a:t> </a:t>
            </a:r>
          </a:p>
          <a:p>
            <a:pPr marL="285750" indent="-285750">
              <a:buFont typeface="Arial" panose="020B0604020202020204" pitchFamily="34" charset="0"/>
              <a:buChar char="•"/>
            </a:pPr>
            <a:r>
              <a:rPr lang="en-US" dirty="0"/>
              <a:t>The Owner will identify projects and provide the scope of work to the Contractor either with drawings, specifications, and/or a site visit (on smaller projects, a site visit may be all that is required), if any bonds are needed, it will be clarified at this stage. The contractor shall have a representative meet to review project within 2 working days. Emergency projects will need an immediate response. </a:t>
            </a:r>
          </a:p>
          <a:p>
            <a:r>
              <a:rPr lang="en-US" dirty="0"/>
              <a:t> </a:t>
            </a:r>
          </a:p>
          <a:p>
            <a:pPr marL="285750" indent="-285750">
              <a:buFont typeface="Arial" panose="020B0604020202020204" pitchFamily="34" charset="0"/>
              <a:buChar char="•"/>
            </a:pPr>
            <a:r>
              <a:rPr lang="en-US" dirty="0"/>
              <a:t>Within the 2 working day timeframe for each identified project the Contractor shall present a written, fully itemized quote to the Owner.  </a:t>
            </a:r>
          </a:p>
          <a:p>
            <a:r>
              <a:rPr lang="en-US" dirty="0"/>
              <a:t> </a:t>
            </a:r>
          </a:p>
        </p:txBody>
      </p:sp>
    </p:spTree>
    <p:extLst>
      <p:ext uri="{BB962C8B-B14F-4D97-AF65-F5344CB8AC3E}">
        <p14:creationId xmlns:p14="http://schemas.microsoft.com/office/powerpoint/2010/main" val="3131754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B70AC-D3E0-2444-EC88-A0B6FFBE91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A1E119-EF2C-A95A-5B4A-209612874B00}"/>
              </a:ext>
            </a:extLst>
          </p:cNvPr>
          <p:cNvSpPr>
            <a:spLocks noGrp="1"/>
          </p:cNvSpPr>
          <p:nvPr>
            <p:ph type="title"/>
          </p:nvPr>
        </p:nvSpPr>
        <p:spPr/>
        <p:txBody>
          <a:bodyPr>
            <a:normAutofit/>
          </a:bodyPr>
          <a:lstStyle/>
          <a:p>
            <a:pPr algn="ctr"/>
            <a:r>
              <a:rPr lang="en-US" sz="4000" b="1" u="sng" dirty="0"/>
              <a:t>AUTHORIZATION OF WORK (Cont’d)</a:t>
            </a:r>
          </a:p>
        </p:txBody>
      </p:sp>
      <p:sp>
        <p:nvSpPr>
          <p:cNvPr id="5" name="TextBox 4">
            <a:extLst>
              <a:ext uri="{FF2B5EF4-FFF2-40B4-BE49-F238E27FC236}">
                <a16:creationId xmlns:a16="http://schemas.microsoft.com/office/drawing/2014/main" id="{4C674DCD-B2AF-1F03-BFC5-6E44763B4136}"/>
              </a:ext>
            </a:extLst>
          </p:cNvPr>
          <p:cNvSpPr txBox="1"/>
          <p:nvPr/>
        </p:nvSpPr>
        <p:spPr>
          <a:xfrm>
            <a:off x="323273" y="1382907"/>
            <a:ext cx="11628581" cy="4531497"/>
          </a:xfrm>
          <a:prstGeom prst="rect">
            <a:avLst/>
          </a:prstGeom>
          <a:noFill/>
        </p:spPr>
        <p:txBody>
          <a:bodyPr wrap="square">
            <a:spAutoFit/>
          </a:bodyPr>
          <a:lstStyle/>
          <a:p>
            <a:pPr marL="342900" marR="0" lvl="0" indent="-342900">
              <a:lnSpc>
                <a:spcPct val="107000"/>
              </a:lnSpc>
              <a:buFont typeface="Symbol" panose="05050102010706020507" pitchFamily="18" charset="2"/>
              <a:buChar char=""/>
            </a:pPr>
            <a:r>
              <a:rPr lang="en-US" sz="1800" dirty="0">
                <a:effectLst/>
                <a:latin typeface="+mj-lt"/>
                <a:ea typeface="Calibri" panose="020F0502020204030204" pitchFamily="34" charset="0"/>
                <a:cs typeface="Times New Roman" panose="02020603050405020304" pitchFamily="18" charset="0"/>
              </a:rPr>
              <a:t>Individual projects under this contract will be limited in scope to under $250,000 with the following parameters:	</a:t>
            </a:r>
            <a:endParaRPr lang="en-US" sz="1200" dirty="0">
              <a:effectLst/>
              <a:latin typeface="+mj-lt"/>
              <a:ea typeface="Calibri" panose="020F0502020204030204" pitchFamily="34" charset="0"/>
              <a:cs typeface="Times New Roman" panose="02020603050405020304" pitchFamily="18" charset="0"/>
            </a:endParaRPr>
          </a:p>
          <a:p>
            <a:pPr marL="457200" marR="0" indent="-285750">
              <a:lnSpc>
                <a:spcPct val="107000"/>
              </a:lnSpc>
              <a:buNone/>
            </a:pPr>
            <a:r>
              <a:rPr lang="en-US" sz="1800" dirty="0">
                <a:solidFill>
                  <a:srgbClr val="000000"/>
                </a:solidFill>
                <a:effectLst/>
                <a:latin typeface="+mj-lt"/>
                <a:ea typeface="Calibri" panose="020F0502020204030204" pitchFamily="34" charset="0"/>
                <a:cs typeface="Arial" panose="020B0604020202020204" pitchFamily="34" charset="0"/>
              </a:rPr>
              <a:t>	</a:t>
            </a:r>
            <a:endParaRPr lang="en-US" sz="1200"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Aft>
                <a:spcPts val="800"/>
              </a:spcAft>
              <a:buFont typeface="Arial" panose="020B0604020202020204" pitchFamily="34" charset="0"/>
              <a:buChar char="-"/>
            </a:pPr>
            <a:r>
              <a:rPr lang="en-US" sz="1800" dirty="0">
                <a:solidFill>
                  <a:srgbClr val="000000"/>
                </a:solidFill>
                <a:effectLst/>
                <a:latin typeface="+mj-lt"/>
                <a:ea typeface="Times New Roman" panose="02020603050405020304" pitchFamily="18" charset="0"/>
                <a:cs typeface="Arial" panose="020B0604020202020204" pitchFamily="34" charset="0"/>
              </a:rPr>
              <a:t>All projects under $250,000 will be assigned by the Project Manager as required.</a:t>
            </a:r>
            <a:r>
              <a:rPr lang="en-US" sz="1800" dirty="0">
                <a:solidFill>
                  <a:srgbClr val="000000"/>
                </a:solidFill>
                <a:effectLst/>
                <a:latin typeface="+mj-lt"/>
                <a:ea typeface="Calibri" panose="020F0502020204030204" pitchFamily="34" charset="0"/>
                <a:cs typeface="Arial" panose="020B0604020202020204" pitchFamily="34" charset="0"/>
              </a:rPr>
              <a:t> </a:t>
            </a:r>
            <a:endParaRPr lang="en-US" sz="1200" dirty="0">
              <a:effectLst/>
              <a:latin typeface="+mj-lt"/>
              <a:ea typeface="Calibri" panose="020F0502020204030204" pitchFamily="34" charset="0"/>
              <a:cs typeface="Times New Roman" panose="02020603050405020304" pitchFamily="18" charset="0"/>
            </a:endParaRPr>
          </a:p>
          <a:p>
            <a:pPr marL="342900" marR="0" lvl="0" indent="-342900">
              <a:lnSpc>
                <a:spcPct val="107000"/>
              </a:lnSpc>
              <a:buFont typeface="Arial" panose="020B0604020202020204" pitchFamily="34" charset="0"/>
              <a:buChar char="-"/>
            </a:pPr>
            <a:r>
              <a:rPr lang="en-US" sz="1800" dirty="0">
                <a:solidFill>
                  <a:srgbClr val="000000"/>
                </a:solidFill>
                <a:effectLst/>
                <a:latin typeface="+mj-lt"/>
                <a:ea typeface="Times New Roman" panose="02020603050405020304" pitchFamily="18" charset="0"/>
                <a:cs typeface="Arial" panose="020B0604020202020204" pitchFamily="34" charset="0"/>
              </a:rPr>
              <a:t>For Projects estimated $100,000 - $250,000:  The Owner will request a quote from an awarded contractor. </a:t>
            </a:r>
            <a:r>
              <a:rPr lang="en-US" dirty="0">
                <a:solidFill>
                  <a:srgbClr val="000000"/>
                </a:solidFill>
                <a:ea typeface="Times New Roman" panose="02020603050405020304" pitchFamily="18" charset="0"/>
                <a:cs typeface="Arial" panose="020B0604020202020204" pitchFamily="34" charset="0"/>
              </a:rPr>
              <a:t>Quotes provided should be itemized (IE; labor, materials, etc.). If the Owner is satisfied with the quote an </a:t>
            </a:r>
            <a:r>
              <a:rPr lang="en-US" sz="1800" dirty="0">
                <a:solidFill>
                  <a:srgbClr val="000000"/>
                </a:solidFill>
                <a:effectLst/>
                <a:latin typeface="+mj-lt"/>
                <a:ea typeface="Times New Roman" panose="02020603050405020304" pitchFamily="18" charset="0"/>
                <a:cs typeface="Arial" panose="020B0604020202020204" pitchFamily="34" charset="0"/>
              </a:rPr>
              <a:t>award shall be </a:t>
            </a:r>
            <a:r>
              <a:rPr lang="en-US" dirty="0">
                <a:solidFill>
                  <a:srgbClr val="000000"/>
                </a:solidFill>
                <a:latin typeface="+mj-lt"/>
                <a:ea typeface="Times New Roman" panose="02020603050405020304" pitchFamily="18" charset="0"/>
                <a:cs typeface="Arial" panose="020B0604020202020204" pitchFamily="34" charset="0"/>
              </a:rPr>
              <a:t>made</a:t>
            </a:r>
            <a:r>
              <a:rPr lang="en-US" sz="1800" dirty="0">
                <a:solidFill>
                  <a:srgbClr val="000000"/>
                </a:solidFill>
                <a:effectLst/>
                <a:latin typeface="+mj-lt"/>
                <a:ea typeface="Times New Roman" panose="02020603050405020304" pitchFamily="18" charset="0"/>
                <a:cs typeface="Arial" panose="020B0604020202020204" pitchFamily="34" charset="0"/>
              </a:rPr>
              <a:t>. The Owner may request a quote from one or more contractors to determine “Best Value”.   </a:t>
            </a:r>
            <a:endParaRPr lang="en-US" sz="1200" dirty="0">
              <a:effectLst/>
              <a:latin typeface="+mj-lt"/>
              <a:ea typeface="Times New Roman" panose="02020603050405020304" pitchFamily="18" charset="0"/>
              <a:cs typeface="Times New Roman" panose="02020603050405020304" pitchFamily="18" charset="0"/>
            </a:endParaRPr>
          </a:p>
          <a:p>
            <a:pPr marL="457200" marR="0">
              <a:lnSpc>
                <a:spcPct val="107000"/>
              </a:lnSpc>
              <a:buNone/>
            </a:pPr>
            <a:r>
              <a:rPr lang="en-US" sz="1800" dirty="0">
                <a:solidFill>
                  <a:srgbClr val="000000"/>
                </a:solidFill>
                <a:effectLst/>
                <a:latin typeface="+mj-lt"/>
                <a:ea typeface="Calibri" panose="020F0502020204030204" pitchFamily="34" charset="0"/>
                <a:cs typeface="Arial" panose="020B0604020202020204" pitchFamily="34" charset="0"/>
              </a:rPr>
              <a:t> </a:t>
            </a:r>
            <a:endParaRPr lang="en-US" sz="1200" dirty="0">
              <a:effectLst/>
              <a:latin typeface="+mj-lt"/>
              <a:ea typeface="Calibri" panose="020F0502020204030204" pitchFamily="34" charset="0"/>
              <a:cs typeface="Times New Roman" panose="02020603050405020304" pitchFamily="18" charset="0"/>
            </a:endParaRPr>
          </a:p>
          <a:p>
            <a:pPr marL="685800" marR="0">
              <a:lnSpc>
                <a:spcPct val="107000"/>
              </a:lnSpc>
              <a:buNone/>
            </a:pPr>
            <a:r>
              <a:rPr lang="en-US" sz="1800" dirty="0">
                <a:solidFill>
                  <a:srgbClr val="000000"/>
                </a:solidFill>
                <a:effectLst/>
                <a:highlight>
                  <a:srgbClr val="FFFF00"/>
                </a:highlight>
                <a:latin typeface="+mj-lt"/>
                <a:ea typeface="Calibri" panose="020F0502020204030204" pitchFamily="34" charset="0"/>
                <a:cs typeface="Arial" panose="020B0604020202020204" pitchFamily="34" charset="0"/>
              </a:rPr>
              <a:t>Note* Projects over $100,000 will require Payment and Performance Bonds. The contractor should be alerted of this need at the time the quote is being requested. </a:t>
            </a:r>
            <a:endParaRPr lang="en-US" sz="1200" dirty="0">
              <a:effectLst/>
              <a:highlight>
                <a:srgbClr val="FFFF00"/>
              </a:highlight>
              <a:latin typeface="+mj-lt"/>
              <a:ea typeface="Calibri" panose="020F0502020204030204" pitchFamily="34" charset="0"/>
              <a:cs typeface="Times New Roman" panose="02020603050405020304" pitchFamily="18" charset="0"/>
            </a:endParaRPr>
          </a:p>
          <a:p>
            <a:pPr marL="685800" marR="0">
              <a:lnSpc>
                <a:spcPct val="107000"/>
              </a:lnSpc>
              <a:buNone/>
            </a:pPr>
            <a:r>
              <a:rPr lang="en-US" sz="1800" dirty="0">
                <a:solidFill>
                  <a:srgbClr val="000000"/>
                </a:solidFill>
                <a:effectLst/>
                <a:latin typeface="+mj-lt"/>
                <a:ea typeface="Calibri" panose="020F0502020204030204" pitchFamily="34" charset="0"/>
                <a:cs typeface="Arial" panose="020B0604020202020204" pitchFamily="34" charset="0"/>
              </a:rPr>
              <a:t> </a:t>
            </a:r>
            <a:endParaRPr lang="en-US" sz="1200" dirty="0">
              <a:effectLst/>
              <a:latin typeface="+mj-lt"/>
              <a:ea typeface="Calibri" panose="020F0502020204030204" pitchFamily="34" charset="0"/>
              <a:cs typeface="Times New Roman" panose="02020603050405020304" pitchFamily="18" charset="0"/>
            </a:endParaRPr>
          </a:p>
          <a:p>
            <a:pPr marL="342900" marR="0" lvl="0" indent="-342900">
              <a:lnSpc>
                <a:spcPct val="107000"/>
              </a:lnSpc>
              <a:buFont typeface="Arial" panose="020B0604020202020204" pitchFamily="34" charset="0"/>
              <a:buChar char="-"/>
            </a:pPr>
            <a:r>
              <a:rPr lang="en-US" sz="1800" dirty="0">
                <a:solidFill>
                  <a:srgbClr val="000000"/>
                </a:solidFill>
                <a:effectLst/>
                <a:latin typeface="+mj-lt"/>
                <a:ea typeface="Times New Roman" panose="02020603050405020304" pitchFamily="18" charset="0"/>
                <a:cs typeface="Arial" panose="020B0604020202020204" pitchFamily="34" charset="0"/>
              </a:rPr>
              <a:t>All projects estimated above $250,000 will either be competitively bid in accordance with Kentucky Revised Statutes Chapter 45A (KRS 45A) or be performed under The University’s Job Order Contracting (JOC) requirements. </a:t>
            </a:r>
            <a:endParaRPr lang="en-US" sz="1200" dirty="0">
              <a:effectLst/>
              <a:latin typeface="+mj-lt"/>
              <a:ea typeface="Times New Roman" panose="02020603050405020304" pitchFamily="18" charset="0"/>
              <a:cs typeface="Times New Roman" panose="02020603050405020304" pitchFamily="18" charset="0"/>
            </a:endParaRPr>
          </a:p>
          <a:p>
            <a:pPr marR="0" lvl="0">
              <a:lnSpc>
                <a:spcPct val="107000"/>
              </a:lnSpc>
            </a:pPr>
            <a:endParaRPr lang="en-US" sz="1200" dirty="0">
              <a:effectLst/>
              <a:latin typeface="+mj-lt"/>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Font typeface="Arial" panose="020B0604020202020204" pitchFamily="34" charset="0"/>
              <a:buChar char="-"/>
            </a:pPr>
            <a:r>
              <a:rPr lang="en-US" sz="1800" dirty="0">
                <a:solidFill>
                  <a:srgbClr val="000000"/>
                </a:solidFill>
                <a:effectLst/>
                <a:latin typeface="+mj-lt"/>
                <a:ea typeface="Times New Roman" panose="02020603050405020304" pitchFamily="18" charset="0"/>
                <a:cs typeface="Arial" panose="020B0604020202020204" pitchFamily="34" charset="0"/>
              </a:rPr>
              <a:t>The University may use multiple trade contractors to complete an individual project.  Coordination among trades may be required as long as the project does not exceed $250,000 (Self-Performance Cap).</a:t>
            </a:r>
            <a:endParaRPr lang="en-US" sz="12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7584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9F588-F628-D811-6A47-1954CF3F563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61C828D-13B5-7B3A-B1F9-8184D51B402C}"/>
              </a:ext>
            </a:extLst>
          </p:cNvPr>
          <p:cNvSpPr txBox="1"/>
          <p:nvPr/>
        </p:nvSpPr>
        <p:spPr>
          <a:xfrm>
            <a:off x="3305811" y="599547"/>
            <a:ext cx="6094378" cy="769441"/>
          </a:xfrm>
          <a:prstGeom prst="rect">
            <a:avLst/>
          </a:prstGeom>
          <a:noFill/>
        </p:spPr>
        <p:txBody>
          <a:bodyPr wrap="square">
            <a:spAutoFit/>
          </a:bodyPr>
          <a:lstStyle/>
          <a:p>
            <a:pPr marL="0" marR="0" indent="-457200">
              <a:buNone/>
            </a:pPr>
            <a:r>
              <a:rPr lang="en-US" sz="4000" b="1" u="sng" dirty="0">
                <a:solidFill>
                  <a:srgbClr val="000000"/>
                </a:solidFill>
                <a:effectLst/>
                <a:latin typeface="Arial" panose="020B0604020202020204" pitchFamily="34" charset="0"/>
                <a:cs typeface="Times New Roman" panose="02020603050405020304" pitchFamily="18" charset="0"/>
              </a:rPr>
              <a:t>Key Event Dat</a:t>
            </a:r>
            <a:r>
              <a:rPr lang="en-US" sz="4400" b="1" u="sng" dirty="0">
                <a:solidFill>
                  <a:srgbClr val="000000"/>
                </a:solidFill>
                <a:effectLst/>
                <a:latin typeface="Arial" panose="020B0604020202020204" pitchFamily="34" charset="0"/>
                <a:cs typeface="Times New Roman" panose="02020603050405020304" pitchFamily="18" charset="0"/>
              </a:rPr>
              <a:t>es</a:t>
            </a:r>
          </a:p>
        </p:txBody>
      </p:sp>
      <p:sp>
        <p:nvSpPr>
          <p:cNvPr id="7" name="Rectangle 2">
            <a:extLst>
              <a:ext uri="{FF2B5EF4-FFF2-40B4-BE49-F238E27FC236}">
                <a16:creationId xmlns:a16="http://schemas.microsoft.com/office/drawing/2014/main" id="{46508C64-394C-0F0B-FDD5-B1D5640ACDD2}"/>
              </a:ext>
            </a:extLst>
          </p:cNvPr>
          <p:cNvSpPr>
            <a:spLocks noChangeArrowheads="1"/>
          </p:cNvSpPr>
          <p:nvPr/>
        </p:nvSpPr>
        <p:spPr bwMode="auto">
          <a:xfrm>
            <a:off x="152400" y="1332180"/>
            <a:ext cx="1212267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1500" algn="l"/>
              </a:tabLst>
              <a:defRPr>
                <a:solidFill>
                  <a:schemeClr val="tx1"/>
                </a:solidFill>
                <a:latin typeface="Arial" panose="020B0604020202020204" pitchFamily="34" charset="0"/>
              </a:defRPr>
            </a:lvl1pPr>
            <a:lvl2pPr eaLnBrk="0" fontAlgn="base" hangingPunct="0">
              <a:spcBef>
                <a:spcPct val="0"/>
              </a:spcBef>
              <a:spcAft>
                <a:spcPct val="0"/>
              </a:spcAft>
              <a:tabLst>
                <a:tab pos="571500" algn="l"/>
              </a:tabLst>
              <a:defRPr>
                <a:solidFill>
                  <a:schemeClr val="tx1"/>
                </a:solidFill>
                <a:latin typeface="Arial" panose="020B0604020202020204" pitchFamily="34" charset="0"/>
              </a:defRPr>
            </a:lvl2pPr>
            <a:lvl3pPr eaLnBrk="0" fontAlgn="base" hangingPunct="0">
              <a:spcBef>
                <a:spcPct val="0"/>
              </a:spcBef>
              <a:spcAft>
                <a:spcPct val="0"/>
              </a:spcAft>
              <a:tabLst>
                <a:tab pos="571500" algn="l"/>
              </a:tabLst>
              <a:defRPr>
                <a:solidFill>
                  <a:schemeClr val="tx1"/>
                </a:solidFill>
                <a:latin typeface="Arial" panose="020B0604020202020204" pitchFamily="34" charset="0"/>
              </a:defRPr>
            </a:lvl3pPr>
            <a:lvl4pPr eaLnBrk="0" fontAlgn="base" hangingPunct="0">
              <a:spcBef>
                <a:spcPct val="0"/>
              </a:spcBef>
              <a:spcAft>
                <a:spcPct val="0"/>
              </a:spcAft>
              <a:tabLst>
                <a:tab pos="571500" algn="l"/>
              </a:tabLst>
              <a:defRPr>
                <a:solidFill>
                  <a:schemeClr val="tx1"/>
                </a:solidFill>
                <a:latin typeface="Arial" panose="020B0604020202020204" pitchFamily="34" charset="0"/>
              </a:defRPr>
            </a:lvl4pPr>
            <a:lvl5pPr eaLnBrk="0" fontAlgn="base" hangingPunct="0">
              <a:spcBef>
                <a:spcPct val="0"/>
              </a:spcBef>
              <a:spcAft>
                <a:spcPct val="0"/>
              </a:spcAft>
              <a:tabLst>
                <a:tab pos="571500" algn="l"/>
              </a:tabLst>
              <a:defRPr>
                <a:solidFill>
                  <a:schemeClr val="tx1"/>
                </a:solidFill>
                <a:latin typeface="Arial" panose="020B0604020202020204" pitchFamily="34" charset="0"/>
              </a:defRPr>
            </a:lvl5pPr>
            <a:lvl6pPr eaLnBrk="0" fontAlgn="base" hangingPunct="0">
              <a:spcBef>
                <a:spcPct val="0"/>
              </a:spcBef>
              <a:spcAft>
                <a:spcPct val="0"/>
              </a:spcAft>
              <a:tabLst>
                <a:tab pos="571500" algn="l"/>
              </a:tabLst>
              <a:defRPr>
                <a:solidFill>
                  <a:schemeClr val="tx1"/>
                </a:solidFill>
                <a:latin typeface="Arial" panose="020B0604020202020204" pitchFamily="34" charset="0"/>
              </a:defRPr>
            </a:lvl6pPr>
            <a:lvl7pPr eaLnBrk="0" fontAlgn="base" hangingPunct="0">
              <a:spcBef>
                <a:spcPct val="0"/>
              </a:spcBef>
              <a:spcAft>
                <a:spcPct val="0"/>
              </a:spcAft>
              <a:tabLst>
                <a:tab pos="571500" algn="l"/>
              </a:tabLst>
              <a:defRPr>
                <a:solidFill>
                  <a:schemeClr val="tx1"/>
                </a:solidFill>
                <a:latin typeface="Arial" panose="020B0604020202020204" pitchFamily="34" charset="0"/>
              </a:defRPr>
            </a:lvl7pPr>
            <a:lvl8pPr eaLnBrk="0" fontAlgn="base" hangingPunct="0">
              <a:spcBef>
                <a:spcPct val="0"/>
              </a:spcBef>
              <a:spcAft>
                <a:spcPct val="0"/>
              </a:spcAft>
              <a:tabLst>
                <a:tab pos="571500" algn="l"/>
              </a:tabLst>
              <a:defRPr>
                <a:solidFill>
                  <a:schemeClr val="tx1"/>
                </a:solidFill>
                <a:latin typeface="Arial" panose="020B0604020202020204" pitchFamily="34" charset="0"/>
              </a:defRPr>
            </a:lvl8pPr>
            <a:lvl9pPr eaLnBrk="0" fontAlgn="base" hangingPunct="0">
              <a:spcBef>
                <a:spcPct val="0"/>
              </a:spcBef>
              <a:spcAft>
                <a:spcPct val="0"/>
              </a:spcAft>
              <a:tabLst>
                <a:tab pos="5715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571500" algn="l"/>
              </a:tabLst>
            </a:pPr>
            <a:r>
              <a:rPr kumimoji="0" lang="en-US" altLang="en-US" b="0" i="0" u="none" strike="noStrike" cap="none" normalizeH="0" baseline="0" dirty="0">
                <a:ln>
                  <a:noFill/>
                </a:ln>
                <a:solidFill>
                  <a:schemeClr val="tx1"/>
                </a:solidFill>
                <a:effectLst/>
                <a:latin typeface="+mj-lt"/>
                <a:ea typeface="Calibri" panose="020F0502020204030204" pitchFamily="34" charset="0"/>
                <a:cs typeface="Calibri" panose="020F0502020204030204" pitchFamily="34" charset="0"/>
              </a:rPr>
              <a:t>Written Questions Due – 08/15/2025</a:t>
            </a:r>
          </a:p>
          <a:p>
            <a:pPr marL="0" marR="0" lvl="0" indent="0" algn="l" defTabSz="914400" rtl="0" eaLnBrk="0" fontAlgn="base" latinLnBrk="0" hangingPunct="0">
              <a:lnSpc>
                <a:spcPct val="100000"/>
              </a:lnSpc>
              <a:spcBef>
                <a:spcPct val="0"/>
              </a:spcBef>
              <a:spcAft>
                <a:spcPct val="0"/>
              </a:spcAft>
              <a:buClrTx/>
              <a:buSzTx/>
              <a:buFontTx/>
              <a:buChar char="•"/>
              <a:tabLst>
                <a:tab pos="571500" algn="l"/>
              </a:tabLst>
            </a:pPr>
            <a:r>
              <a:rPr kumimoji="0" lang="en-US" altLang="en-US" b="0" i="0" u="none" strike="noStrike" cap="none" normalizeH="0" baseline="0" dirty="0">
                <a:ln>
                  <a:noFill/>
                </a:ln>
                <a:solidFill>
                  <a:schemeClr val="tx1"/>
                </a:solidFill>
                <a:effectLst/>
                <a:latin typeface="+mj-lt"/>
                <a:ea typeface="Calibri" panose="020F0502020204030204" pitchFamily="34" charset="0"/>
                <a:cs typeface="Calibri" panose="020F0502020204030204" pitchFamily="34" charset="0"/>
              </a:rPr>
              <a:t>Final Addendum Out – 08/28/2025 *On or about</a:t>
            </a:r>
          </a:p>
          <a:p>
            <a:pPr marL="0" marR="0" lvl="0" indent="0" algn="l" defTabSz="914400" rtl="0" eaLnBrk="0" fontAlgn="base" latinLnBrk="0" hangingPunct="0">
              <a:lnSpc>
                <a:spcPct val="100000"/>
              </a:lnSpc>
              <a:spcBef>
                <a:spcPct val="0"/>
              </a:spcBef>
              <a:spcAft>
                <a:spcPct val="0"/>
              </a:spcAft>
              <a:buClrTx/>
              <a:buSzTx/>
              <a:buFontTx/>
              <a:buChar char="•"/>
              <a:tabLst>
                <a:tab pos="571500" algn="l"/>
              </a:tabLst>
            </a:pPr>
            <a:r>
              <a:rPr kumimoji="0" lang="en-US" altLang="en-US" b="0" i="0" u="none" strike="noStrike" cap="none" normalizeH="0" baseline="0" dirty="0">
                <a:ln>
                  <a:noFill/>
                </a:ln>
                <a:solidFill>
                  <a:schemeClr val="tx1"/>
                </a:solidFill>
                <a:effectLst/>
                <a:latin typeface="+mj-lt"/>
                <a:ea typeface="Calibri" panose="020F0502020204030204" pitchFamily="34" charset="0"/>
                <a:cs typeface="Calibri" panose="020F0502020204030204" pitchFamily="34" charset="0"/>
              </a:rPr>
              <a:t>Proposals Due – 09/05/2025 @ 3:00 P.M. in Room# 322 – Peterson Service Building, 411 South Limestone, Lexington, KY 40506.</a:t>
            </a:r>
          </a:p>
          <a:p>
            <a:pPr marL="0" marR="0" lvl="0" indent="0" algn="l" defTabSz="914400" rtl="0" eaLnBrk="0" fontAlgn="base" latinLnBrk="0" hangingPunct="0">
              <a:lnSpc>
                <a:spcPct val="100000"/>
              </a:lnSpc>
              <a:spcBef>
                <a:spcPct val="0"/>
              </a:spcBef>
              <a:spcAft>
                <a:spcPct val="0"/>
              </a:spcAft>
              <a:buClrTx/>
              <a:buSzTx/>
              <a:buFontTx/>
              <a:buChar char="•"/>
              <a:tabLst>
                <a:tab pos="571500" algn="l"/>
              </a:tabLst>
            </a:pPr>
            <a:r>
              <a:rPr kumimoji="0" lang="en-US" altLang="en-US" b="0" i="0" u="none" strike="noStrike" cap="none" normalizeH="0" baseline="0" dirty="0">
                <a:ln>
                  <a:noFill/>
                </a:ln>
                <a:solidFill>
                  <a:schemeClr val="tx1"/>
                </a:solidFill>
                <a:effectLst/>
                <a:latin typeface="+mj-lt"/>
                <a:ea typeface="Calibri" panose="020F0502020204030204" pitchFamily="34" charset="0"/>
                <a:cs typeface="Calibri" panose="020F0502020204030204" pitchFamily="34" charset="0"/>
              </a:rPr>
              <a:t>All proposals must be submitted directly to UK Procurement. No electronic proposals will be accepted. </a:t>
            </a:r>
          </a:p>
          <a:p>
            <a:pPr marL="0" marR="0" lvl="0" indent="0" algn="l" defTabSz="914400" rtl="0" eaLnBrk="0" fontAlgn="base" latinLnBrk="0" hangingPunct="0">
              <a:lnSpc>
                <a:spcPct val="100000"/>
              </a:lnSpc>
              <a:spcBef>
                <a:spcPct val="0"/>
              </a:spcBef>
              <a:spcAft>
                <a:spcPct val="0"/>
              </a:spcAft>
              <a:buClrTx/>
              <a:buSzTx/>
              <a:tabLst>
                <a:tab pos="571500" algn="l"/>
              </a:tabLst>
            </a:pPr>
            <a:r>
              <a:rPr lang="en-US" altLang="en-US" dirty="0">
                <a:latin typeface="+mj-lt"/>
                <a:ea typeface="Calibri" panose="020F0502020204030204" pitchFamily="34" charset="0"/>
                <a:cs typeface="Calibri" panose="020F0502020204030204" pitchFamily="34" charset="0"/>
              </a:rPr>
              <a:t> </a:t>
            </a:r>
            <a:r>
              <a:rPr kumimoji="0" lang="en-US" altLang="en-US" b="0" i="0" u="none" strike="noStrike" cap="none" normalizeH="0" baseline="0" dirty="0">
                <a:ln>
                  <a:noFill/>
                </a:ln>
                <a:solidFill>
                  <a:schemeClr val="tx1"/>
                </a:solidFill>
                <a:effectLst/>
                <a:latin typeface="+mj-lt"/>
                <a:ea typeface="Calibri" panose="020F0502020204030204" pitchFamily="34" charset="0"/>
                <a:cs typeface="Calibri" panose="020F0502020204030204" pitchFamily="34" charset="0"/>
              </a:rPr>
              <a:t> Proposals can be mailed using USPS, UPS, FEDEX, etc., </a:t>
            </a:r>
          </a:p>
          <a:p>
            <a:pPr marL="0" marR="0" lvl="0" indent="0" algn="l" defTabSz="914400" rtl="0" eaLnBrk="0" fontAlgn="base" latinLnBrk="0" hangingPunct="0">
              <a:lnSpc>
                <a:spcPct val="100000"/>
              </a:lnSpc>
              <a:spcBef>
                <a:spcPct val="0"/>
              </a:spcBef>
              <a:spcAft>
                <a:spcPct val="0"/>
              </a:spcAft>
              <a:buClrTx/>
              <a:buSzTx/>
              <a:tabLst>
                <a:tab pos="571500" algn="l"/>
              </a:tabLst>
            </a:pPr>
            <a:r>
              <a:rPr lang="en-US" altLang="en-US" dirty="0">
                <a:latin typeface="+mj-lt"/>
                <a:ea typeface="Calibri" panose="020F0502020204030204" pitchFamily="34" charset="0"/>
                <a:cs typeface="Calibri" panose="020F0502020204030204" pitchFamily="34" charset="0"/>
              </a:rPr>
              <a:t>  </a:t>
            </a:r>
            <a:r>
              <a:rPr kumimoji="0" lang="en-US" altLang="en-US" b="0" i="0" u="none" strike="noStrike" cap="none" normalizeH="0" baseline="0" dirty="0">
                <a:ln>
                  <a:noFill/>
                </a:ln>
                <a:solidFill>
                  <a:schemeClr val="tx1"/>
                </a:solidFill>
                <a:effectLst/>
                <a:latin typeface="+mj-lt"/>
                <a:ea typeface="Calibri" panose="020F0502020204030204" pitchFamily="34" charset="0"/>
                <a:cs typeface="Calibri" panose="020F0502020204030204" pitchFamily="34" charset="0"/>
              </a:rPr>
              <a:t>but they must be received no later than 3:00 P.M. on the due date.  </a:t>
            </a:r>
          </a:p>
          <a:p>
            <a:pPr marL="0" marR="0" lvl="0" indent="0" algn="l" defTabSz="914400" rtl="0" eaLnBrk="0" fontAlgn="base" latinLnBrk="0" hangingPunct="0">
              <a:lnSpc>
                <a:spcPct val="100000"/>
              </a:lnSpc>
              <a:spcBef>
                <a:spcPct val="0"/>
              </a:spcBef>
              <a:spcAft>
                <a:spcPct val="0"/>
              </a:spcAft>
              <a:buClrTx/>
              <a:buSzTx/>
              <a:buFontTx/>
              <a:buChar char="•"/>
              <a:tabLst>
                <a:tab pos="571500" algn="l"/>
              </a:tabLst>
            </a:pPr>
            <a:r>
              <a:rPr kumimoji="0" lang="en-US" altLang="en-US" b="0" i="0" u="none" strike="noStrike" cap="none" normalizeH="0" baseline="0" dirty="0">
                <a:ln>
                  <a:noFill/>
                </a:ln>
                <a:solidFill>
                  <a:schemeClr val="tx1"/>
                </a:solidFill>
                <a:effectLst/>
                <a:latin typeface="+mj-lt"/>
                <a:ea typeface="Calibri" panose="020F0502020204030204" pitchFamily="34" charset="0"/>
                <a:cs typeface="Calibri" panose="020F0502020204030204" pitchFamily="34" charset="0"/>
              </a:rPr>
              <a:t>All questions must be submitted in writing to Ken Scott at </a:t>
            </a:r>
            <a:r>
              <a:rPr kumimoji="0" lang="en-US" altLang="en-US" b="0" i="1" u="none" strike="noStrike" cap="none" normalizeH="0" baseline="0" dirty="0">
                <a:ln>
                  <a:noFill/>
                </a:ln>
                <a:solidFill>
                  <a:srgbClr val="0000FF"/>
                </a:solidFill>
                <a:effectLst/>
                <a:latin typeface="+mj-lt"/>
                <a:ea typeface="Calibri" panose="020F0502020204030204" pitchFamily="34" charset="0"/>
                <a:cs typeface="Calibri" panose="020F0502020204030204" pitchFamily="34" charset="0"/>
                <a:hlinkClick r:id="rId2"/>
              </a:rPr>
              <a:t>cckbidquestions@uky.edu</a:t>
            </a:r>
            <a:r>
              <a:rPr kumimoji="0" lang="en-US" altLang="en-US" b="0" i="0" u="none" strike="noStrike" cap="none" normalizeH="0" baseline="0" dirty="0">
                <a:ln>
                  <a:noFill/>
                </a:ln>
                <a:solidFill>
                  <a:schemeClr val="tx1"/>
                </a:solidFill>
                <a:effectLst/>
                <a:latin typeface="+mj-lt"/>
                <a:ea typeface="Calibri" panose="020F0502020204030204" pitchFamily="34" charset="0"/>
                <a:cs typeface="Calibri" panose="020F0502020204030204" pitchFamily="34" charset="0"/>
              </a:rPr>
              <a:t>.  Please use the proposal number </a:t>
            </a:r>
          </a:p>
          <a:p>
            <a:pPr marL="0" marR="0" lvl="0" indent="0" algn="l" defTabSz="914400" rtl="0" eaLnBrk="0" fontAlgn="base" latinLnBrk="0" hangingPunct="0">
              <a:lnSpc>
                <a:spcPct val="100000"/>
              </a:lnSpc>
              <a:spcBef>
                <a:spcPct val="0"/>
              </a:spcBef>
              <a:spcAft>
                <a:spcPct val="0"/>
              </a:spcAft>
              <a:buClrTx/>
              <a:buSzTx/>
              <a:tabLst>
                <a:tab pos="571500" algn="l"/>
              </a:tabLst>
            </a:pPr>
            <a:r>
              <a:rPr lang="en-US" altLang="en-US" dirty="0">
                <a:latin typeface="+mj-lt"/>
                <a:ea typeface="Calibri" panose="020F0502020204030204" pitchFamily="34" charset="0"/>
                <a:cs typeface="Calibri" panose="020F0502020204030204" pitchFamily="34" charset="0"/>
              </a:rPr>
              <a:t>  </a:t>
            </a:r>
            <a:r>
              <a:rPr kumimoji="0" lang="en-US" altLang="en-US" b="0" i="0" u="none" strike="noStrike" cap="none" normalizeH="0" baseline="0" dirty="0">
                <a:ln>
                  <a:noFill/>
                </a:ln>
                <a:solidFill>
                  <a:schemeClr val="tx1"/>
                </a:solidFill>
                <a:effectLst/>
                <a:latin typeface="+mj-lt"/>
                <a:ea typeface="Calibri" panose="020F0502020204030204" pitchFamily="34" charset="0"/>
                <a:cs typeface="Calibri" panose="020F0502020204030204" pitchFamily="34" charset="0"/>
              </a:rPr>
              <a:t>and title in the ‘Subject’ line of your email and submit your questions in Excel format as per this example:</a:t>
            </a:r>
          </a:p>
          <a:p>
            <a:pPr marL="0" marR="0" lvl="0" indent="0" algn="l" defTabSz="914400" rtl="0" eaLnBrk="0" fontAlgn="base" latinLnBrk="0" hangingPunct="0">
              <a:lnSpc>
                <a:spcPct val="100000"/>
              </a:lnSpc>
              <a:spcBef>
                <a:spcPct val="0"/>
              </a:spcBef>
              <a:spcAft>
                <a:spcPct val="0"/>
              </a:spcAft>
              <a:buClrTx/>
              <a:buSzTx/>
              <a:buFontTx/>
              <a:buNone/>
              <a:tabLst>
                <a:tab pos="571500"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49" name="Picture 1">
            <a:extLst>
              <a:ext uri="{FF2B5EF4-FFF2-40B4-BE49-F238E27FC236}">
                <a16:creationId xmlns:a16="http://schemas.microsoft.com/office/drawing/2014/main" id="{57CBA957-6D39-633B-8ABA-4C5B5097D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891" y="3634587"/>
            <a:ext cx="6887147" cy="11961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80692484-C9B7-B027-A9B4-EACE475D02EF}"/>
              </a:ext>
            </a:extLst>
          </p:cNvPr>
          <p:cNvSpPr>
            <a:spLocks noChangeArrowheads="1"/>
          </p:cNvSpPr>
          <p:nvPr/>
        </p:nvSpPr>
        <p:spPr bwMode="auto">
          <a:xfrm>
            <a:off x="152400" y="3878527"/>
            <a:ext cx="446500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note this is an RFP, not a bid, so there are no public readings ***</a:t>
            </a:r>
            <a:endParaRPr kumimoji="0" lang="en-US" altLang="en-US"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Tree>
    <p:extLst>
      <p:ext uri="{BB962C8B-B14F-4D97-AF65-F5344CB8AC3E}">
        <p14:creationId xmlns:p14="http://schemas.microsoft.com/office/powerpoint/2010/main" val="2090174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E34C-D30D-6B6B-0531-D01E5C9F374B}"/>
              </a:ext>
            </a:extLst>
          </p:cNvPr>
          <p:cNvSpPr>
            <a:spLocks noGrp="1"/>
          </p:cNvSpPr>
          <p:nvPr>
            <p:ph type="title"/>
          </p:nvPr>
        </p:nvSpPr>
        <p:spPr/>
        <p:txBody>
          <a:bodyPr>
            <a:normAutofit/>
          </a:bodyPr>
          <a:lstStyle/>
          <a:p>
            <a:pPr algn="ctr"/>
            <a:r>
              <a:rPr lang="en-US" sz="4000" b="1" u="sng" dirty="0"/>
              <a:t>SCOPE</a:t>
            </a:r>
          </a:p>
        </p:txBody>
      </p:sp>
      <p:sp>
        <p:nvSpPr>
          <p:cNvPr id="4" name="TextBox 3">
            <a:extLst>
              <a:ext uri="{FF2B5EF4-FFF2-40B4-BE49-F238E27FC236}">
                <a16:creationId xmlns:a16="http://schemas.microsoft.com/office/drawing/2014/main" id="{972A6B62-7861-7D35-AA23-224D3A75425E}"/>
              </a:ext>
            </a:extLst>
          </p:cNvPr>
          <p:cNvSpPr txBox="1"/>
          <p:nvPr/>
        </p:nvSpPr>
        <p:spPr>
          <a:xfrm>
            <a:off x="1163782" y="1577792"/>
            <a:ext cx="10190018" cy="2841034"/>
          </a:xfrm>
          <a:prstGeom prst="rect">
            <a:avLst/>
          </a:prstGeom>
          <a:noFill/>
        </p:spPr>
        <p:txBody>
          <a:bodyPr wrap="square">
            <a:spAutoFit/>
          </a:bodyPr>
          <a:lstStyle/>
          <a:p>
            <a:pPr marL="457200" marR="0">
              <a:lnSpc>
                <a:spcPct val="107000"/>
              </a:lnSpc>
              <a:spcAft>
                <a:spcPts val="800"/>
              </a:spcAft>
              <a:buNone/>
              <a:tabLst>
                <a:tab pos="0" algn="l"/>
                <a:tab pos="685800" algn="l"/>
                <a:tab pos="800100" algn="l"/>
                <a:tab pos="914400" algn="l"/>
                <a:tab pos="1143000" algn="l"/>
                <a:tab pos="13716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This Request for Proposals (RFP) is for the University of Kentucky to establish Price Contracts for the furnishing of all labor including supervision, materials, supplies, tools, appliances, equipment, permits, inspections, bonds (if deemed necessary), and any additional services necessary for maintenance and repairs for The University of Kentucky and its affiliates. The Successful Contractors should be capable of providing qualified (licensed) and skilled tradesmen as required.</a:t>
            </a:r>
          </a:p>
        </p:txBody>
      </p:sp>
    </p:spTree>
    <p:extLst>
      <p:ext uri="{BB962C8B-B14F-4D97-AF65-F5344CB8AC3E}">
        <p14:creationId xmlns:p14="http://schemas.microsoft.com/office/powerpoint/2010/main" val="2672423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3B16F-0E50-EF31-B8E5-6A15CB938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A581E4-C234-8D99-4B88-3080A763B47F}"/>
              </a:ext>
            </a:extLst>
          </p:cNvPr>
          <p:cNvSpPr>
            <a:spLocks noGrp="1"/>
          </p:cNvSpPr>
          <p:nvPr>
            <p:ph type="title"/>
          </p:nvPr>
        </p:nvSpPr>
        <p:spPr/>
        <p:txBody>
          <a:bodyPr>
            <a:normAutofit/>
          </a:bodyPr>
          <a:lstStyle/>
          <a:p>
            <a:pPr algn="ctr"/>
            <a:r>
              <a:rPr lang="en-US" sz="4000" b="1" u="sng" dirty="0"/>
              <a:t>SCOPE (Cont’d)</a:t>
            </a:r>
          </a:p>
        </p:txBody>
      </p:sp>
      <p:sp>
        <p:nvSpPr>
          <p:cNvPr id="4" name="TextBox 3">
            <a:extLst>
              <a:ext uri="{FF2B5EF4-FFF2-40B4-BE49-F238E27FC236}">
                <a16:creationId xmlns:a16="http://schemas.microsoft.com/office/drawing/2014/main" id="{32A1563B-396B-4D39-A8F4-13079124C71B}"/>
              </a:ext>
            </a:extLst>
          </p:cNvPr>
          <p:cNvSpPr txBox="1"/>
          <p:nvPr/>
        </p:nvSpPr>
        <p:spPr>
          <a:xfrm>
            <a:off x="1163782" y="1577792"/>
            <a:ext cx="10190018" cy="4401205"/>
          </a:xfrm>
          <a:prstGeom prst="rect">
            <a:avLst/>
          </a:prstGeom>
          <a:noFill/>
        </p:spPr>
        <p:txBody>
          <a:bodyPr wrap="square">
            <a:spAutoFit/>
          </a:bodyPr>
          <a:lstStyle/>
          <a:p>
            <a:r>
              <a:rPr lang="en-US" sz="2000" dirty="0"/>
              <a:t>It is the intent of The University to establish Price Contracts with multiple responsible contractors per trade based on the responses to this RFP. Decisions based on the Criteria defined in Section 4.0 Proposal Format and Content and the Performance Metrics as described in Attachment A, and financial proposals.  </a:t>
            </a:r>
          </a:p>
          <a:p>
            <a:endParaRPr lang="en-US" sz="2000" dirty="0"/>
          </a:p>
          <a:p>
            <a:r>
              <a:rPr lang="en-US" sz="2000" dirty="0"/>
              <a:t>At minimum, potential Contractors should meet the following: </a:t>
            </a:r>
          </a:p>
          <a:p>
            <a:r>
              <a:rPr lang="en-US" sz="2000" dirty="0"/>
              <a:t> </a:t>
            </a:r>
          </a:p>
          <a:p>
            <a:pPr marL="285750" lvl="0" indent="-285750">
              <a:buFont typeface="Arial" panose="020B0604020202020204" pitchFamily="34" charset="0"/>
              <a:buChar char="•"/>
            </a:pPr>
            <a:r>
              <a:rPr lang="en-US" sz="2000" dirty="0"/>
              <a:t>The offeror maintains a permanent place of business. </a:t>
            </a:r>
          </a:p>
          <a:p>
            <a:pPr marL="285750" lvl="0" indent="-285750">
              <a:buFont typeface="Arial" panose="020B0604020202020204" pitchFamily="34" charset="0"/>
              <a:buChar char="•"/>
            </a:pPr>
            <a:r>
              <a:rPr lang="en-US" sz="2000" dirty="0"/>
              <a:t>Has adequate equipment to perform work properly and expeditiously. </a:t>
            </a:r>
          </a:p>
          <a:p>
            <a:pPr marL="285750" lvl="0" indent="-285750">
              <a:buFont typeface="Arial" panose="020B0604020202020204" pitchFamily="34" charset="0"/>
              <a:buChar char="•"/>
            </a:pPr>
            <a:r>
              <a:rPr lang="en-US" sz="2000" dirty="0"/>
              <a:t>Suitable financial statue to meet obligations incidental to the work. </a:t>
            </a:r>
          </a:p>
          <a:p>
            <a:pPr marL="285750" lvl="0" indent="-285750">
              <a:buFont typeface="Arial" panose="020B0604020202020204" pitchFamily="34" charset="0"/>
              <a:buChar char="•"/>
            </a:pPr>
            <a:r>
              <a:rPr lang="en-US" sz="2000" dirty="0"/>
              <a:t>Has appropriate technical experience and competent personnel. </a:t>
            </a:r>
          </a:p>
          <a:p>
            <a:pPr marL="285750" lvl="0" indent="-285750">
              <a:buFont typeface="Arial" panose="020B0604020202020204" pitchFamily="34" charset="0"/>
              <a:buChar char="•"/>
            </a:pPr>
            <a:r>
              <a:rPr lang="en-US" sz="2000" dirty="0"/>
              <a:t>Is properly licensed and insured. </a:t>
            </a:r>
          </a:p>
          <a:p>
            <a:pPr marL="285750" lvl="0" indent="-285750">
              <a:buFont typeface="Arial" panose="020B0604020202020204" pitchFamily="34" charset="0"/>
              <a:buChar char="•"/>
            </a:pPr>
            <a:r>
              <a:rPr lang="en-US" sz="2000" dirty="0"/>
              <a:t>Has reputable references attesting to the firm’s qualifications and capabilities on trades proposed. </a:t>
            </a:r>
          </a:p>
        </p:txBody>
      </p:sp>
    </p:spTree>
    <p:extLst>
      <p:ext uri="{BB962C8B-B14F-4D97-AF65-F5344CB8AC3E}">
        <p14:creationId xmlns:p14="http://schemas.microsoft.com/office/powerpoint/2010/main" val="2833700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3E033-78E9-7917-5029-BF1920C9E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85E5FD-ACD5-39C1-0992-342AEA29B8E0}"/>
              </a:ext>
            </a:extLst>
          </p:cNvPr>
          <p:cNvSpPr>
            <a:spLocks noGrp="1"/>
          </p:cNvSpPr>
          <p:nvPr>
            <p:ph type="title"/>
          </p:nvPr>
        </p:nvSpPr>
        <p:spPr/>
        <p:txBody>
          <a:bodyPr>
            <a:normAutofit/>
          </a:bodyPr>
          <a:lstStyle/>
          <a:p>
            <a:pPr algn="ctr"/>
            <a:r>
              <a:rPr lang="en-US" sz="4000" b="1" u="sng" dirty="0"/>
              <a:t>SCOPE (Cont’d)</a:t>
            </a:r>
          </a:p>
        </p:txBody>
      </p:sp>
      <p:sp>
        <p:nvSpPr>
          <p:cNvPr id="4" name="TextBox 3">
            <a:extLst>
              <a:ext uri="{FF2B5EF4-FFF2-40B4-BE49-F238E27FC236}">
                <a16:creationId xmlns:a16="http://schemas.microsoft.com/office/drawing/2014/main" id="{26833D10-240B-4E33-4351-9DB74A2688FB}"/>
              </a:ext>
            </a:extLst>
          </p:cNvPr>
          <p:cNvSpPr txBox="1"/>
          <p:nvPr/>
        </p:nvSpPr>
        <p:spPr>
          <a:xfrm>
            <a:off x="1163782" y="1402308"/>
            <a:ext cx="10190018" cy="5047536"/>
          </a:xfrm>
          <a:prstGeom prst="rect">
            <a:avLst/>
          </a:prstGeom>
          <a:noFill/>
        </p:spPr>
        <p:txBody>
          <a:bodyPr wrap="square">
            <a:spAutoFit/>
          </a:bodyPr>
          <a:lstStyle/>
          <a:p>
            <a:r>
              <a:rPr lang="en-US" sz="1400" dirty="0"/>
              <a:t>The University has immediate needs for the following trades: </a:t>
            </a:r>
            <a:r>
              <a:rPr lang="en-US" sz="1400" b="1" i="1" u="sng" dirty="0"/>
              <a:t>BUT NOT LIMITED TO!!!!! </a:t>
            </a:r>
            <a:endParaRPr lang="en-US" sz="1400" dirty="0"/>
          </a:p>
          <a:p>
            <a:r>
              <a:rPr lang="en-US" sz="1400" dirty="0"/>
              <a:t> </a:t>
            </a:r>
          </a:p>
          <a:p>
            <a:r>
              <a:rPr lang="en-US" sz="1400" dirty="0"/>
              <a:t>- Mechanical/HVAC</a:t>
            </a:r>
          </a:p>
          <a:p>
            <a:r>
              <a:rPr lang="en-US" sz="1400" dirty="0"/>
              <a:t>- Electrical, including High Voltage</a:t>
            </a:r>
          </a:p>
          <a:p>
            <a:r>
              <a:rPr lang="en-US" sz="1400" dirty="0"/>
              <a:t>- Plumbing</a:t>
            </a:r>
          </a:p>
          <a:p>
            <a:r>
              <a:rPr lang="en-US" sz="1400" dirty="0"/>
              <a:t>- Fire Suppression</a:t>
            </a:r>
          </a:p>
          <a:p>
            <a:r>
              <a:rPr lang="en-US" sz="1400" dirty="0"/>
              <a:t>- Carpentry</a:t>
            </a:r>
          </a:p>
          <a:p>
            <a:r>
              <a:rPr lang="en-US" sz="1400" dirty="0"/>
              <a:t>- Door Replacement Specialists	</a:t>
            </a:r>
          </a:p>
          <a:p>
            <a:r>
              <a:rPr lang="en-US" sz="1400" dirty="0"/>
              <a:t>- Painting &amp; Patch</a:t>
            </a:r>
          </a:p>
          <a:p>
            <a:r>
              <a:rPr lang="en-US" sz="1400" dirty="0"/>
              <a:t>- Drywall &amp; Repair</a:t>
            </a:r>
          </a:p>
          <a:p>
            <a:r>
              <a:rPr lang="en-US" sz="1400" dirty="0"/>
              <a:t>- Concrete installation and Repair</a:t>
            </a:r>
          </a:p>
          <a:p>
            <a:r>
              <a:rPr lang="en-US" sz="1400" dirty="0"/>
              <a:t>- Asphalt, Blacktop repair and Striping</a:t>
            </a:r>
          </a:p>
          <a:p>
            <a:r>
              <a:rPr lang="en-US" sz="1400" dirty="0"/>
              <a:t>- Flooring</a:t>
            </a:r>
          </a:p>
          <a:p>
            <a:r>
              <a:rPr lang="en-US" sz="1400" dirty="0"/>
              <a:t>- Boiler Repair and Maintenance (preventative maintenance programs can be included)</a:t>
            </a:r>
          </a:p>
          <a:p>
            <a:r>
              <a:rPr lang="en-US" sz="1400" dirty="0"/>
              <a:t>- Chiller Repair &amp; Maintenance (preventative maintenance programs can be included)</a:t>
            </a:r>
          </a:p>
          <a:p>
            <a:r>
              <a:rPr lang="en-US" sz="1400" dirty="0"/>
              <a:t>- Controls (panel construction &amp; installation, controller installation, power, conduit &amp; wiring)</a:t>
            </a:r>
          </a:p>
          <a:p>
            <a:r>
              <a:rPr lang="en-US" sz="1400" dirty="0"/>
              <a:t>- Roofing</a:t>
            </a:r>
          </a:p>
          <a:p>
            <a:r>
              <a:rPr lang="en-US" sz="1400" dirty="0"/>
              <a:t>- Drain Cleaning</a:t>
            </a:r>
          </a:p>
          <a:p>
            <a:r>
              <a:rPr lang="en-US" sz="1400" dirty="0"/>
              <a:t>- Glazing</a:t>
            </a:r>
          </a:p>
          <a:p>
            <a:r>
              <a:rPr lang="en-US" sz="1400" dirty="0"/>
              <a:t>- Acoustical Ceilings </a:t>
            </a:r>
          </a:p>
          <a:p>
            <a:r>
              <a:rPr lang="en-US" sz="1400" dirty="0"/>
              <a:t> </a:t>
            </a:r>
          </a:p>
          <a:p>
            <a:r>
              <a:rPr lang="en-US" sz="1400" dirty="0"/>
              <a:t> </a:t>
            </a:r>
          </a:p>
          <a:p>
            <a:r>
              <a:rPr lang="en-US" sz="1400" b="1" dirty="0">
                <a:highlight>
                  <a:srgbClr val="FFFF00"/>
                </a:highlight>
              </a:rPr>
              <a:t>*All other trades are encouraged to participate and will be considered for award based on current demand</a:t>
            </a:r>
            <a:endParaRPr lang="en-US" sz="1400" dirty="0">
              <a:highlight>
                <a:srgbClr val="FFFF00"/>
              </a:highlight>
            </a:endParaRPr>
          </a:p>
        </p:txBody>
      </p:sp>
    </p:spTree>
    <p:extLst>
      <p:ext uri="{BB962C8B-B14F-4D97-AF65-F5344CB8AC3E}">
        <p14:creationId xmlns:p14="http://schemas.microsoft.com/office/powerpoint/2010/main" val="2519572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D663AB-D389-A686-EC21-412EB1DF89A6}"/>
              </a:ext>
            </a:extLst>
          </p:cNvPr>
          <p:cNvPicPr>
            <a:picLocks noChangeAspect="1"/>
          </p:cNvPicPr>
          <p:nvPr/>
        </p:nvPicPr>
        <p:blipFill>
          <a:blip r:embed="rId2"/>
          <a:stretch>
            <a:fillRect/>
          </a:stretch>
        </p:blipFill>
        <p:spPr>
          <a:xfrm>
            <a:off x="4214727" y="0"/>
            <a:ext cx="6813584" cy="5657850"/>
          </a:xfrm>
          <a:prstGeom prst="rect">
            <a:avLst/>
          </a:prstGeom>
        </p:spPr>
      </p:pic>
      <p:pic>
        <p:nvPicPr>
          <p:cNvPr id="9" name="Picture 8">
            <a:extLst>
              <a:ext uri="{FF2B5EF4-FFF2-40B4-BE49-F238E27FC236}">
                <a16:creationId xmlns:a16="http://schemas.microsoft.com/office/drawing/2014/main" id="{2F861A27-B238-2E25-E08F-94E9777D1000}"/>
              </a:ext>
            </a:extLst>
          </p:cNvPr>
          <p:cNvPicPr>
            <a:picLocks noChangeAspect="1"/>
          </p:cNvPicPr>
          <p:nvPr/>
        </p:nvPicPr>
        <p:blipFill>
          <a:blip r:embed="rId3"/>
          <a:stretch>
            <a:fillRect/>
          </a:stretch>
        </p:blipFill>
        <p:spPr>
          <a:xfrm>
            <a:off x="4307673" y="5547985"/>
            <a:ext cx="6813584" cy="1310015"/>
          </a:xfrm>
          <a:prstGeom prst="rect">
            <a:avLst/>
          </a:prstGeom>
        </p:spPr>
      </p:pic>
      <p:sp>
        <p:nvSpPr>
          <p:cNvPr id="11" name="TextBox 10">
            <a:extLst>
              <a:ext uri="{FF2B5EF4-FFF2-40B4-BE49-F238E27FC236}">
                <a16:creationId xmlns:a16="http://schemas.microsoft.com/office/drawing/2014/main" id="{2D6A3F42-C3BB-4E93-FA09-A6F4FFF536A1}"/>
              </a:ext>
            </a:extLst>
          </p:cNvPr>
          <p:cNvSpPr txBox="1"/>
          <p:nvPr/>
        </p:nvSpPr>
        <p:spPr>
          <a:xfrm>
            <a:off x="184725" y="1180144"/>
            <a:ext cx="4030002" cy="2104166"/>
          </a:xfrm>
          <a:prstGeom prst="rect">
            <a:avLst/>
          </a:prstGeom>
          <a:noFill/>
        </p:spPr>
        <p:txBody>
          <a:bodyPr wrap="square">
            <a:spAutoFit/>
          </a:bodyPr>
          <a:lstStyle/>
          <a:p>
            <a:pPr marL="0" marR="0" algn="l">
              <a:lnSpc>
                <a:spcPts val="1200"/>
              </a:lnSpc>
              <a:buNone/>
              <a:tabLst>
                <a:tab pos="0" algn="l"/>
                <a:tab pos="685800" algn="l"/>
                <a:tab pos="800100" algn="l"/>
                <a:tab pos="914400" algn="l"/>
                <a:tab pos="1143000" algn="l"/>
                <a:tab pos="1371600" algn="l"/>
                <a:tab pos="457200" algn="l"/>
              </a:tabLst>
            </a:pPr>
            <a:r>
              <a:rPr lang="en-US" sz="1400" dirty="0">
                <a:latin typeface="+mj-lt"/>
                <a:ea typeface="Times New Roman" panose="02020603050405020304" pitchFamily="18" charset="0"/>
                <a:cs typeface="Arial" panose="020B0604020202020204" pitchFamily="34" charset="0"/>
              </a:rPr>
              <a:t>The </a:t>
            </a:r>
            <a:r>
              <a:rPr lang="en-US" sz="1400" dirty="0">
                <a:effectLst/>
                <a:latin typeface="+mj-lt"/>
                <a:ea typeface="Times New Roman" panose="02020603050405020304" pitchFamily="18" charset="0"/>
                <a:cs typeface="Arial" panose="020B0604020202020204" pitchFamily="34" charset="0"/>
              </a:rPr>
              <a:t>Offeror will sign and return the proposal cover sheet and print or type their name, firm, address, telephone number and date. The person signing the offer should initial erasures or other changes. An offer signed by an agent is to be accompanied by evidence of their authority unless such evidence has been previously furnished to the purchasing agency. The signer shall further certify that the proposal is made without collusion with any other person, persons, company or parties submitting a proposal; that it is in all respects fair and in good faith without collusion or fraud; and that the signer is authorized to bind the principal offeror.</a:t>
            </a:r>
            <a:endParaRPr lang="en-US" sz="1400" dirty="0">
              <a:effectLst/>
              <a:latin typeface="+mj-lt"/>
              <a:ea typeface="Times New Roman" panose="02020603050405020304" pitchFamily="18" charset="0"/>
              <a:cs typeface="Times New Roman" panose="02020603050405020304" pitchFamily="18" charset="0"/>
            </a:endParaRPr>
          </a:p>
        </p:txBody>
      </p:sp>
      <p:pic>
        <p:nvPicPr>
          <p:cNvPr id="1025" name="Picture 2" descr="A close-up of a logo&#10;&#10;Description automatically generated">
            <a:extLst>
              <a:ext uri="{FF2B5EF4-FFF2-40B4-BE49-F238E27FC236}">
                <a16:creationId xmlns:a16="http://schemas.microsoft.com/office/drawing/2014/main" id="{BBA1DC1C-BD6A-D986-0477-DD02E4E2FB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1950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close-up of a logo&#10;&#10;Description automatically generated">
            <a:extLst>
              <a:ext uri="{FF2B5EF4-FFF2-40B4-BE49-F238E27FC236}">
                <a16:creationId xmlns:a16="http://schemas.microsoft.com/office/drawing/2014/main" id="{A8B95760-9BF2-6ABE-0E60-92DD02D0D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19500" cy="11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047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6C238-D8BA-7263-BAE4-3E4C0EFA3537}"/>
              </a:ext>
            </a:extLst>
          </p:cNvPr>
          <p:cNvSpPr>
            <a:spLocks noGrp="1"/>
          </p:cNvSpPr>
          <p:nvPr>
            <p:ph type="title"/>
          </p:nvPr>
        </p:nvSpPr>
        <p:spPr/>
        <p:txBody>
          <a:bodyPr>
            <a:normAutofit fontScale="90000"/>
          </a:bodyPr>
          <a:lstStyle/>
          <a:p>
            <a:pPr algn="ctr"/>
            <a:r>
              <a:rPr lang="en-US" sz="3600" b="1" u="sng" dirty="0"/>
              <a:t>Proposal Information and Criteria (Section 4.1) &amp; Misc. Items</a:t>
            </a:r>
            <a:br>
              <a:rPr lang="en-US" dirty="0"/>
            </a:br>
            <a:endParaRPr lang="en-US" dirty="0"/>
          </a:p>
        </p:txBody>
      </p:sp>
      <p:sp>
        <p:nvSpPr>
          <p:cNvPr id="5" name="TextBox 4">
            <a:extLst>
              <a:ext uri="{FF2B5EF4-FFF2-40B4-BE49-F238E27FC236}">
                <a16:creationId xmlns:a16="http://schemas.microsoft.com/office/drawing/2014/main" id="{037ABFA1-2F82-8E0C-4BCF-36F4D6D0D071}"/>
              </a:ext>
            </a:extLst>
          </p:cNvPr>
          <p:cNvSpPr txBox="1"/>
          <p:nvPr/>
        </p:nvSpPr>
        <p:spPr>
          <a:xfrm>
            <a:off x="838200" y="1228447"/>
            <a:ext cx="10965873" cy="5801588"/>
          </a:xfrm>
          <a:prstGeom prst="rect">
            <a:avLst/>
          </a:prstGeom>
          <a:noFill/>
        </p:spPr>
        <p:txBody>
          <a:bodyPr wrap="square" rtlCol="0">
            <a:spAutoFit/>
          </a:bodyPr>
          <a:lstStyle/>
          <a:p>
            <a:pPr marL="285750" lvl="0" indent="-285750">
              <a:buFont typeface="Arial" panose="020B0604020202020204" pitchFamily="34" charset="0"/>
              <a:buChar char="•"/>
            </a:pPr>
            <a:r>
              <a:rPr lang="en-US" dirty="0"/>
              <a:t>Please read the entire proposal.</a:t>
            </a:r>
          </a:p>
          <a:p>
            <a:pPr marL="285750" lvl="0" indent="-285750">
              <a:buFont typeface="Arial" panose="020B0604020202020204" pitchFamily="34" charset="0"/>
              <a:buChar char="•"/>
            </a:pPr>
            <a:r>
              <a:rPr lang="en-US" dirty="0"/>
              <a:t>Make sure to read and review all attachments and addenda.</a:t>
            </a:r>
          </a:p>
          <a:p>
            <a:pPr marL="285750" lvl="0" indent="-285750">
              <a:buFont typeface="Arial" panose="020B0604020202020204" pitchFamily="34" charset="0"/>
              <a:buChar char="•"/>
            </a:pPr>
            <a:r>
              <a:rPr lang="en-US" dirty="0"/>
              <a:t>Please review the insurance requirements as stated in Section 6.19 to ensure you have the required coverage.</a:t>
            </a:r>
          </a:p>
          <a:p>
            <a:r>
              <a:rPr lang="en-US" dirty="0"/>
              <a:t> </a:t>
            </a:r>
          </a:p>
          <a:p>
            <a:r>
              <a:rPr lang="en-US" dirty="0"/>
              <a:t>The following list specifies the items to be addressed in the proposal. Offerors should read it carefully and address it completely and in the order listed to facilitate the University’s review of the proposal.</a:t>
            </a:r>
          </a:p>
          <a:p>
            <a:r>
              <a:rPr lang="en-US" dirty="0"/>
              <a:t>Proposals should be organized into the sections identified below. The content of each section is detailed in the following pages. It is strongly suggested that offerors use the same numbers for the following content that are used in the RFP.</a:t>
            </a:r>
          </a:p>
          <a:p>
            <a:r>
              <a:rPr lang="en-US" dirty="0"/>
              <a:t> </a:t>
            </a:r>
          </a:p>
          <a:p>
            <a:r>
              <a:rPr lang="en-US" dirty="0"/>
              <a:t>• Signed Authentication of Proposal and Statement of Non-Collusion and Non-Conflict of Interest Form</a:t>
            </a:r>
          </a:p>
          <a:p>
            <a:r>
              <a:rPr lang="en-US" dirty="0"/>
              <a:t>• Transmittal Letter</a:t>
            </a:r>
          </a:p>
          <a:p>
            <a:r>
              <a:rPr lang="en-US" dirty="0"/>
              <a:t>• Attachment E – Performance Metrics</a:t>
            </a:r>
          </a:p>
          <a:p>
            <a:r>
              <a:rPr lang="en-US" dirty="0"/>
              <a:t>• Executive Summary and Proposal Overview</a:t>
            </a:r>
          </a:p>
          <a:p>
            <a:r>
              <a:rPr lang="en-US" dirty="0"/>
              <a:t>• Criteria 1 - Offeror Qualifications</a:t>
            </a:r>
          </a:p>
          <a:p>
            <a:r>
              <a:rPr lang="en-US" dirty="0"/>
              <a:t>• Criteria 2 - Services Defined</a:t>
            </a:r>
          </a:p>
          <a:p>
            <a:r>
              <a:rPr lang="en-US" dirty="0"/>
              <a:t>• Criteria 3 - Financial Proposal</a:t>
            </a:r>
          </a:p>
          <a:p>
            <a:r>
              <a:rPr lang="en-US" dirty="0"/>
              <a:t>• Criteria 4 - Evidence of Successful Performance and Implementation Schedule</a:t>
            </a:r>
          </a:p>
          <a:p>
            <a:r>
              <a:rPr lang="en-US" dirty="0"/>
              <a:t>• Criteria 5 - Other Additional Information</a:t>
            </a:r>
          </a:p>
          <a:p>
            <a:endParaRPr lang="en-US" sz="1100" dirty="0"/>
          </a:p>
        </p:txBody>
      </p:sp>
    </p:spTree>
    <p:extLst>
      <p:ext uri="{BB962C8B-B14F-4D97-AF65-F5344CB8AC3E}">
        <p14:creationId xmlns:p14="http://schemas.microsoft.com/office/powerpoint/2010/main" val="3427340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6280C-DFE2-C129-36D1-43D20DE51C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6F7E76-7A9E-6208-1E22-E2BD06355E8C}"/>
              </a:ext>
            </a:extLst>
          </p:cNvPr>
          <p:cNvSpPr>
            <a:spLocks noGrp="1"/>
          </p:cNvSpPr>
          <p:nvPr>
            <p:ph type="title"/>
          </p:nvPr>
        </p:nvSpPr>
        <p:spPr/>
        <p:txBody>
          <a:bodyPr>
            <a:normAutofit/>
          </a:bodyPr>
          <a:lstStyle/>
          <a:p>
            <a:pPr algn="ctr"/>
            <a:r>
              <a:rPr lang="en-US" sz="4000" b="1" u="sng" dirty="0"/>
              <a:t>Proposal Submission &amp; Deadline</a:t>
            </a:r>
          </a:p>
        </p:txBody>
      </p:sp>
      <p:sp>
        <p:nvSpPr>
          <p:cNvPr id="4" name="TextBox 3">
            <a:extLst>
              <a:ext uri="{FF2B5EF4-FFF2-40B4-BE49-F238E27FC236}">
                <a16:creationId xmlns:a16="http://schemas.microsoft.com/office/drawing/2014/main" id="{64990A0E-1EF4-D549-10D4-46160F9EBCD0}"/>
              </a:ext>
            </a:extLst>
          </p:cNvPr>
          <p:cNvSpPr txBox="1"/>
          <p:nvPr/>
        </p:nvSpPr>
        <p:spPr>
          <a:xfrm>
            <a:off x="1163782" y="1577792"/>
            <a:ext cx="10190018" cy="4801314"/>
          </a:xfrm>
          <a:prstGeom prst="rect">
            <a:avLst/>
          </a:prstGeom>
          <a:noFill/>
        </p:spPr>
        <p:txBody>
          <a:bodyPr wrap="square">
            <a:spAutoFit/>
          </a:bodyPr>
          <a:lstStyle/>
          <a:p>
            <a:r>
              <a:rPr lang="en-US" dirty="0"/>
              <a:t>Offeror must provide the following materials prior to 3 p.m. (Lexington, KY time) on the date specified in Section 3.1 and addressed to the purchasing officer listed in Section 3.2:</a:t>
            </a:r>
          </a:p>
          <a:p>
            <a:r>
              <a:rPr lang="en-US" dirty="0"/>
              <a:t> </a:t>
            </a:r>
          </a:p>
          <a:p>
            <a:pPr marL="285750" lvl="0" indent="-285750">
              <a:buFont typeface="Arial" panose="020B0604020202020204" pitchFamily="34" charset="0"/>
              <a:buChar char="•"/>
            </a:pPr>
            <a:r>
              <a:rPr lang="en-US" b="1" dirty="0"/>
              <a:t>Technical Proposal:</a:t>
            </a:r>
            <a:r>
              <a:rPr lang="en-US" dirty="0"/>
              <a:t> One (1) copy on electronic storage devices (USB) </a:t>
            </a:r>
            <a:r>
              <a:rPr lang="en-US" u="sng" dirty="0"/>
              <a:t>clearly marked</a:t>
            </a:r>
            <a:r>
              <a:rPr lang="en-US" dirty="0"/>
              <a:t> with the proposal number and name, firm name and what is included (Technical Proposal) and one (1) printed original copy. </a:t>
            </a:r>
          </a:p>
          <a:p>
            <a:r>
              <a:rPr lang="en-US" dirty="0"/>
              <a:t> </a:t>
            </a:r>
          </a:p>
          <a:p>
            <a:pPr marL="285750" lvl="0" indent="-285750">
              <a:buFont typeface="Arial" panose="020B0604020202020204" pitchFamily="34" charset="0"/>
              <a:buChar char="•"/>
            </a:pPr>
            <a:r>
              <a:rPr lang="en-US" b="1" dirty="0"/>
              <a:t>Financial Proposal:</a:t>
            </a:r>
            <a:r>
              <a:rPr lang="en-US" dirty="0"/>
              <a:t> One (1) copy on electronic storage devices (USB) </a:t>
            </a:r>
            <a:r>
              <a:rPr lang="en-US" u="sng" dirty="0"/>
              <a:t>clearly marked</a:t>
            </a:r>
            <a:r>
              <a:rPr lang="en-US" dirty="0"/>
              <a:t> with the proposal number and name, firm name and what is included (Financial Proposal) and one (1) printed original copy.  </a:t>
            </a:r>
          </a:p>
          <a:p>
            <a:r>
              <a:rPr lang="en-US" dirty="0"/>
              <a:t> </a:t>
            </a:r>
          </a:p>
          <a:p>
            <a:r>
              <a:rPr lang="en-US" b="1" dirty="0"/>
              <a:t>Note: Proposals received after the closing date and time will not be considered. In addition, proposals received via fax or e-mail are not acceptable.</a:t>
            </a:r>
            <a:endParaRPr lang="en-US" dirty="0"/>
          </a:p>
          <a:p>
            <a:r>
              <a:rPr lang="en-US" dirty="0"/>
              <a:t> </a:t>
            </a:r>
          </a:p>
          <a:p>
            <a:r>
              <a:rPr lang="en-US" b="1" dirty="0"/>
              <a:t>The University of Kentucky accepts deliveries of RFPs Monday through Friday from 8 a.m. to 5 p.m. Lexington, KY time. However, RFPs must be received by 3 p.m. Lexington, KY time on the date specified on the RFP to be considered.</a:t>
            </a:r>
            <a:endParaRPr lang="en-US" dirty="0"/>
          </a:p>
        </p:txBody>
      </p:sp>
    </p:spTree>
    <p:extLst>
      <p:ext uri="{BB962C8B-B14F-4D97-AF65-F5344CB8AC3E}">
        <p14:creationId xmlns:p14="http://schemas.microsoft.com/office/powerpoint/2010/main" val="368957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757EC5-E6D1-BCDC-BD98-52EF7F55C1BF}"/>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4200" b="1" u="sng"/>
              <a:t>QUESTIONS??</a:t>
            </a:r>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4867E73-B69D-EC94-DCD0-67BA7B1EA5F1}"/>
              </a:ext>
            </a:extLst>
          </p:cNvPr>
          <p:cNvPicPr>
            <a:picLocks noChangeAspect="1"/>
          </p:cNvPicPr>
          <p:nvPr/>
        </p:nvPicPr>
        <p:blipFill>
          <a:blip r:embed="rId2"/>
          <a:srcRect l="10468" r="22579"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97547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2E7DD8-EA0B-2CA8-6F46-8B810E39BB54}"/>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Agenda</a:t>
            </a:r>
          </a:p>
        </p:txBody>
      </p:sp>
      <p:graphicFrame>
        <p:nvGraphicFramePr>
          <p:cNvPr id="5" name="Content Placeholder 2">
            <a:extLst>
              <a:ext uri="{FF2B5EF4-FFF2-40B4-BE49-F238E27FC236}">
                <a16:creationId xmlns:a16="http://schemas.microsoft.com/office/drawing/2014/main" id="{8FB23505-2137-6166-6305-D012A3E9F201}"/>
              </a:ext>
            </a:extLst>
          </p:cNvPr>
          <p:cNvGraphicFramePr>
            <a:graphicFrameLocks noGrp="1"/>
          </p:cNvGraphicFramePr>
          <p:nvPr>
            <p:ph idx="1"/>
            <p:extLst>
              <p:ext uri="{D42A27DB-BD31-4B8C-83A1-F6EECF244321}">
                <p14:modId xmlns:p14="http://schemas.microsoft.com/office/powerpoint/2010/main" val="390187162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1713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4C8A9-2757-A64C-ADCD-567C58BADE68}"/>
              </a:ext>
            </a:extLst>
          </p:cNvPr>
          <p:cNvSpPr>
            <a:spLocks noGrp="1"/>
          </p:cNvSpPr>
          <p:nvPr>
            <p:ph type="ctrTitle"/>
          </p:nvPr>
        </p:nvSpPr>
        <p:spPr/>
        <p:txBody>
          <a:bodyPr>
            <a:normAutofit fontScale="90000"/>
          </a:bodyPr>
          <a:lstStyle/>
          <a:p>
            <a:r>
              <a:rPr lang="en-US">
                <a:latin typeface="Arial Black"/>
              </a:rPr>
              <a:t>University of Kentucky Economic Engagement </a:t>
            </a:r>
            <a:endParaRPr lang="en-US"/>
          </a:p>
        </p:txBody>
      </p:sp>
      <p:sp>
        <p:nvSpPr>
          <p:cNvPr id="3" name="Subtitle 2">
            <a:extLst>
              <a:ext uri="{FF2B5EF4-FFF2-40B4-BE49-F238E27FC236}">
                <a16:creationId xmlns:a16="http://schemas.microsoft.com/office/drawing/2014/main" id="{FF7A21BA-B1E5-3345-AEDD-E5C1E17570F1}"/>
              </a:ext>
            </a:extLst>
          </p:cNvPr>
          <p:cNvSpPr>
            <a:spLocks noGrp="1"/>
          </p:cNvSpPr>
          <p:nvPr>
            <p:ph type="subTitle" idx="1"/>
          </p:nvPr>
        </p:nvSpPr>
        <p:spPr>
          <a:xfrm>
            <a:off x="1424763" y="3843775"/>
            <a:ext cx="9577572" cy="1569052"/>
          </a:xfrm>
        </p:spPr>
        <p:txBody>
          <a:bodyPr vert="horz" lIns="91440" tIns="45720" rIns="91440" bIns="45720" rtlCol="0" anchor="t">
            <a:normAutofit/>
          </a:bodyPr>
          <a:lstStyle/>
          <a:p>
            <a:r>
              <a:rPr lang="en-US" dirty="0">
                <a:latin typeface="Helvetica"/>
                <a:cs typeface="Helvetica"/>
              </a:rPr>
              <a:t>Marilyn Clark, Economic </a:t>
            </a:r>
          </a:p>
          <a:p>
            <a:r>
              <a:rPr lang="en-US" dirty="0">
                <a:latin typeface="Helvetica"/>
                <a:cs typeface="Helvetica"/>
              </a:rPr>
              <a:t>Engagement Manager           </a:t>
            </a:r>
          </a:p>
          <a:p>
            <a:r>
              <a:rPr lang="en-US" dirty="0">
                <a:latin typeface="Helvetica"/>
                <a:cs typeface="Helvetica"/>
              </a:rPr>
              <a:t>Marilyn.Clark@uky.edu</a:t>
            </a:r>
          </a:p>
        </p:txBody>
      </p:sp>
      <p:sp>
        <p:nvSpPr>
          <p:cNvPr id="4" name="Date Placeholder 3">
            <a:extLst>
              <a:ext uri="{FF2B5EF4-FFF2-40B4-BE49-F238E27FC236}">
                <a16:creationId xmlns:a16="http://schemas.microsoft.com/office/drawing/2014/main" id="{340DDD28-3C81-7E47-9FD2-22ABA6E41308}"/>
              </a:ext>
            </a:extLst>
          </p:cNvPr>
          <p:cNvSpPr>
            <a:spLocks noGrp="1"/>
          </p:cNvSpPr>
          <p:nvPr>
            <p:ph type="dt" sz="half" idx="4294967295"/>
          </p:nvPr>
        </p:nvSpPr>
        <p:spPr>
          <a:xfrm>
            <a:off x="10159116" y="6316834"/>
            <a:ext cx="843219" cy="365125"/>
          </a:xfrm>
          <a:prstGeom prst="rect">
            <a:avLst/>
          </a:prstGeom>
        </p:spPr>
        <p:txBody>
          <a:bodyPr/>
          <a:lstStyle/>
          <a:p>
            <a:fld id="{30090399-1C1E-BD4A-8E6A-FE5581517C0F}" type="datetime1">
              <a:rPr lang="en-US" smtClean="0"/>
              <a:t>8/22/25</a:t>
            </a:fld>
            <a:endParaRPr lang="en-US"/>
          </a:p>
        </p:txBody>
      </p:sp>
      <p:sp>
        <p:nvSpPr>
          <p:cNvPr id="6" name="Slide Number Placeholder 5">
            <a:extLst>
              <a:ext uri="{FF2B5EF4-FFF2-40B4-BE49-F238E27FC236}">
                <a16:creationId xmlns:a16="http://schemas.microsoft.com/office/drawing/2014/main" id="{C0C4435B-6D1E-004C-AC46-27EFB164E25D}"/>
              </a:ext>
            </a:extLst>
          </p:cNvPr>
          <p:cNvSpPr>
            <a:spLocks noGrp="1"/>
          </p:cNvSpPr>
          <p:nvPr>
            <p:ph type="sldNum" sz="quarter" idx="12"/>
          </p:nvPr>
        </p:nvSpPr>
        <p:spPr/>
        <p:txBody>
          <a:bodyPr/>
          <a:lstStyle/>
          <a:p>
            <a:fld id="{8A16B8CB-D56F-2744-807F-154426EF1DF6}" type="slidenum">
              <a:rPr lang="en-US" smtClean="0"/>
              <a:t>3</a:t>
            </a:fld>
            <a:endParaRPr lang="en-US"/>
          </a:p>
        </p:txBody>
      </p:sp>
    </p:spTree>
    <p:extLst>
      <p:ext uri="{BB962C8B-B14F-4D97-AF65-F5344CB8AC3E}">
        <p14:creationId xmlns:p14="http://schemas.microsoft.com/office/powerpoint/2010/main" val="1150138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69AF3-AAAB-A543-BCC8-B730B605C260}"/>
              </a:ext>
            </a:extLst>
          </p:cNvPr>
          <p:cNvSpPr>
            <a:spLocks noGrp="1"/>
          </p:cNvSpPr>
          <p:nvPr>
            <p:ph type="title"/>
          </p:nvPr>
        </p:nvSpPr>
        <p:spPr>
          <a:xfrm>
            <a:off x="676275" y="-1"/>
            <a:ext cx="11237471" cy="1388266"/>
          </a:xfrm>
        </p:spPr>
        <p:txBody>
          <a:bodyPr>
            <a:normAutofit/>
          </a:bodyPr>
          <a:lstStyle/>
          <a:p>
            <a:r>
              <a:rPr lang="en-US" dirty="0">
                <a:latin typeface="Arial Black"/>
              </a:rPr>
              <a:t>Engage in the Process – </a:t>
            </a:r>
            <a:br>
              <a:rPr lang="en-US" dirty="0">
                <a:latin typeface="Arial Black"/>
              </a:rPr>
            </a:br>
            <a:r>
              <a:rPr lang="en-US" dirty="0">
                <a:latin typeface="Arial Black"/>
              </a:rPr>
              <a:t>How to Prepare for Opportunities</a:t>
            </a:r>
          </a:p>
        </p:txBody>
      </p:sp>
      <p:sp>
        <p:nvSpPr>
          <p:cNvPr id="43" name="Subtitle 2">
            <a:extLst>
              <a:ext uri="{FF2B5EF4-FFF2-40B4-BE49-F238E27FC236}">
                <a16:creationId xmlns:a16="http://schemas.microsoft.com/office/drawing/2014/main" id="{D53D649E-08E2-50EB-2501-48F01C17B569}"/>
              </a:ext>
            </a:extLst>
          </p:cNvPr>
          <p:cNvSpPr txBox="1">
            <a:spLocks/>
          </p:cNvSpPr>
          <p:nvPr/>
        </p:nvSpPr>
        <p:spPr>
          <a:xfrm>
            <a:off x="394855" y="6400799"/>
            <a:ext cx="11710527" cy="457199"/>
          </a:xfrm>
          <a:prstGeom prst="rect">
            <a:avLst/>
          </a:prstGeom>
        </p:spPr>
        <p:txBody>
          <a:bodyPr vert="horz" lIns="0" tIns="45720" rIns="0" bIns="45720" rtlCol="0" anchor="ctr" anchorCtr="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r" defTabSz="914400" rtl="0" eaLnBrk="1" fontAlgn="auto" latinLnBrk="0" hangingPunct="1">
              <a:lnSpc>
                <a:spcPct val="100000"/>
              </a:lnSpc>
              <a:spcBef>
                <a:spcPts val="1200"/>
              </a:spcBef>
              <a:spcAft>
                <a:spcPts val="0"/>
              </a:spcAft>
              <a:buClr>
                <a:srgbClr val="1CADE4"/>
              </a:buClr>
              <a:buSzPct val="100000"/>
              <a:buFont typeface="Calibri" panose="020F0502020204030204" pitchFamily="34" charset="0"/>
              <a:buChar char=" "/>
              <a:tabLst/>
              <a:defRPr/>
            </a:pPr>
            <a:r>
              <a:rPr kumimoji="0" lang="en-US" sz="1600" b="0" i="0" u="none" strike="noStrike" kern="1200" cap="none" spc="0" normalizeH="0" baseline="0" noProof="0">
                <a:ln>
                  <a:noFill/>
                </a:ln>
                <a:solidFill>
                  <a:prstClr val="white"/>
                </a:solidFill>
                <a:effectLst/>
                <a:uLnTx/>
                <a:uFillTx/>
                <a:latin typeface="AvenirNext LT Pro Regular" panose="020B0504020202020204" pitchFamily="34" charset="0"/>
                <a:ea typeface="+mn-ea"/>
                <a:cs typeface="+mn-cs"/>
              </a:rPr>
              <a:t>How to do Business with the University of Kentucky | February 28, 2024</a:t>
            </a:r>
          </a:p>
        </p:txBody>
      </p:sp>
      <p:grpSp>
        <p:nvGrpSpPr>
          <p:cNvPr id="5" name="Group 4">
            <a:extLst>
              <a:ext uri="{FF2B5EF4-FFF2-40B4-BE49-F238E27FC236}">
                <a16:creationId xmlns:a16="http://schemas.microsoft.com/office/drawing/2014/main" id="{F7CB5C30-42EB-6500-08D0-3DA68D74B45D}"/>
              </a:ext>
            </a:extLst>
          </p:cNvPr>
          <p:cNvGrpSpPr/>
          <p:nvPr/>
        </p:nvGrpSpPr>
        <p:grpSpPr>
          <a:xfrm>
            <a:off x="785001" y="1388265"/>
            <a:ext cx="10620495" cy="4067481"/>
            <a:chOff x="1070090" y="1504156"/>
            <a:chExt cx="10051819" cy="3849687"/>
          </a:xfrm>
        </p:grpSpPr>
        <p:grpSp>
          <p:nvGrpSpPr>
            <p:cNvPr id="6" name="Group 5">
              <a:extLst>
                <a:ext uri="{FF2B5EF4-FFF2-40B4-BE49-F238E27FC236}">
                  <a16:creationId xmlns:a16="http://schemas.microsoft.com/office/drawing/2014/main" id="{FF77C4AE-4B28-0024-011B-A4F784F8708E}"/>
                </a:ext>
              </a:extLst>
            </p:cNvPr>
            <p:cNvGrpSpPr/>
            <p:nvPr/>
          </p:nvGrpSpPr>
          <p:grpSpPr>
            <a:xfrm>
              <a:off x="1070090" y="1504156"/>
              <a:ext cx="1087859" cy="3849687"/>
              <a:chOff x="3290" y="0"/>
              <a:chExt cx="1087859" cy="3849687"/>
            </a:xfrm>
          </p:grpSpPr>
          <p:sp>
            <p:nvSpPr>
              <p:cNvPr id="52" name="Rectangle: Rounded Corners 51">
                <a:extLst>
                  <a:ext uri="{FF2B5EF4-FFF2-40B4-BE49-F238E27FC236}">
                    <a16:creationId xmlns:a16="http://schemas.microsoft.com/office/drawing/2014/main" id="{BF96441F-2FC6-A0F6-050E-FE586A2F9CA3}"/>
                  </a:ext>
                </a:extLst>
              </p:cNvPr>
              <p:cNvSpPr/>
              <p:nvPr/>
            </p:nvSpPr>
            <p:spPr>
              <a:xfrm>
                <a:off x="3290" y="0"/>
                <a:ext cx="1087859" cy="3849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3" name="Rectangle: Rounded Corners 4">
                <a:extLst>
                  <a:ext uri="{FF2B5EF4-FFF2-40B4-BE49-F238E27FC236}">
                    <a16:creationId xmlns:a16="http://schemas.microsoft.com/office/drawing/2014/main" id="{16275984-E32C-D2E3-F126-07CA48221F15}"/>
                  </a:ext>
                </a:extLst>
              </p:cNvPr>
              <p:cNvSpPr txBox="1"/>
              <p:nvPr/>
            </p:nvSpPr>
            <p:spPr>
              <a:xfrm>
                <a:off x="3290" y="1539874"/>
                <a:ext cx="1087859" cy="15398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a:ea typeface="+mn-ea"/>
                    <a:cs typeface="+mn-cs"/>
                  </a:rPr>
                  <a:t>Certification—SBA, WBEC ORV, TSMSDC, Veteran, State, </a:t>
                </a:r>
                <a:r>
                  <a:rPr lang="en-US" sz="1200" dirty="0">
                    <a:solidFill>
                      <a:srgbClr val="FFFFFF"/>
                    </a:solidFill>
                    <a:latin typeface="Aptos"/>
                  </a:rPr>
                  <a:t>H</a:t>
                </a:r>
                <a:r>
                  <a:rPr kumimoji="0" lang="en-US" sz="1200" b="0" i="0" u="none" strike="noStrike" kern="1200" cap="none" spc="0" normalizeH="0" baseline="0" noProof="0" dirty="0" err="1">
                    <a:ln>
                      <a:noFill/>
                    </a:ln>
                    <a:solidFill>
                      <a:srgbClr val="FFFFFF"/>
                    </a:solidFill>
                    <a:effectLst/>
                    <a:uLnTx/>
                    <a:uFillTx/>
                    <a:latin typeface="Aptos"/>
                    <a:ea typeface="+mn-ea"/>
                    <a:cs typeface="+mn-cs"/>
                  </a:rPr>
                  <a:t>ealthcare</a:t>
                </a:r>
                <a:r>
                  <a:rPr kumimoji="0" lang="en-US" sz="1200" b="0" i="0" u="none" strike="noStrike" kern="1200" cap="none" spc="0" normalizeH="0" baseline="0" noProof="0" dirty="0">
                    <a:ln>
                      <a:noFill/>
                    </a:ln>
                    <a:solidFill>
                      <a:srgbClr val="FFFFFF"/>
                    </a:solidFill>
                    <a:effectLst/>
                    <a:uLnTx/>
                    <a:uFillTx/>
                    <a:latin typeface="Aptos"/>
                    <a:ea typeface="+mn-ea"/>
                    <a:cs typeface="+mn-cs"/>
                  </a:rPr>
                  <a:t> Contractor certifications  etc.</a:t>
                </a:r>
              </a:p>
            </p:txBody>
          </p:sp>
        </p:grpSp>
        <p:sp>
          <p:nvSpPr>
            <p:cNvPr id="7" name="Oval 6">
              <a:extLst>
                <a:ext uri="{FF2B5EF4-FFF2-40B4-BE49-F238E27FC236}">
                  <a16:creationId xmlns:a16="http://schemas.microsoft.com/office/drawing/2014/main" id="{6C9EBD43-6A5B-9FF9-5959-40B60D822781}"/>
                </a:ext>
              </a:extLst>
            </p:cNvPr>
            <p:cNvSpPr/>
            <p:nvPr/>
          </p:nvSpPr>
          <p:spPr>
            <a:xfrm>
              <a:off x="1102726" y="1735137"/>
              <a:ext cx="1022587" cy="1281945"/>
            </a:xfrm>
            <a:prstGeom prst="ellipse">
              <a:avLst/>
            </a:prstGeom>
            <a:blipFill>
              <a:blip r:embed="rId3"/>
              <a:srcRect/>
              <a:stretch>
                <a:fillRect l="-44000" r="-4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AF2AEADF-8BC6-F472-250F-495A86BE8416}"/>
                </a:ext>
              </a:extLst>
            </p:cNvPr>
            <p:cNvGrpSpPr/>
            <p:nvPr/>
          </p:nvGrpSpPr>
          <p:grpSpPr>
            <a:xfrm>
              <a:off x="2190585" y="1504156"/>
              <a:ext cx="1087859" cy="3849687"/>
              <a:chOff x="1123785" y="0"/>
              <a:chExt cx="1087859" cy="3849687"/>
            </a:xfrm>
          </p:grpSpPr>
          <p:sp>
            <p:nvSpPr>
              <p:cNvPr id="50" name="Rectangle: Rounded Corners 49">
                <a:extLst>
                  <a:ext uri="{FF2B5EF4-FFF2-40B4-BE49-F238E27FC236}">
                    <a16:creationId xmlns:a16="http://schemas.microsoft.com/office/drawing/2014/main" id="{80D19093-2978-050B-73A0-CA40F6CB9949}"/>
                  </a:ext>
                </a:extLst>
              </p:cNvPr>
              <p:cNvSpPr/>
              <p:nvPr/>
            </p:nvSpPr>
            <p:spPr>
              <a:xfrm>
                <a:off x="1123785" y="0"/>
                <a:ext cx="1087859" cy="3849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ectangle: Rounded Corners 7">
                <a:extLst>
                  <a:ext uri="{FF2B5EF4-FFF2-40B4-BE49-F238E27FC236}">
                    <a16:creationId xmlns:a16="http://schemas.microsoft.com/office/drawing/2014/main" id="{27A4F95E-89A0-2D78-C916-74F04CEB2609}"/>
                  </a:ext>
                </a:extLst>
              </p:cNvPr>
              <p:cNvSpPr txBox="1"/>
              <p:nvPr/>
            </p:nvSpPr>
            <p:spPr>
              <a:xfrm>
                <a:off x="1123785" y="1539874"/>
                <a:ext cx="1087859" cy="15398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a:ea typeface="+mn-ea"/>
                    <a:cs typeface="+mn-cs"/>
                  </a:rPr>
                  <a:t>Capabilities Statement</a:t>
                </a:r>
              </a:p>
            </p:txBody>
          </p:sp>
        </p:grpSp>
        <p:sp>
          <p:nvSpPr>
            <p:cNvPr id="9" name="Oval 8" descr="Construction work tools">
              <a:extLst>
                <a:ext uri="{FF2B5EF4-FFF2-40B4-BE49-F238E27FC236}">
                  <a16:creationId xmlns:a16="http://schemas.microsoft.com/office/drawing/2014/main" id="{61FDC10D-B5D7-91D3-CB77-B6288F208817}"/>
                </a:ext>
              </a:extLst>
            </p:cNvPr>
            <p:cNvSpPr/>
            <p:nvPr/>
          </p:nvSpPr>
          <p:spPr>
            <a:xfrm>
              <a:off x="2223221" y="1735137"/>
              <a:ext cx="1022587" cy="1281945"/>
            </a:xfrm>
            <a:prstGeom prst="ellipse">
              <a:avLst/>
            </a:prstGeom>
            <a:blipFill>
              <a:blip r:embed="rId4"/>
              <a:srcRect/>
              <a:stretch>
                <a:fillRect l="-44000" r="-4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9CA17E0A-245B-1A6E-AE8D-48A6B13CDA4B}"/>
                </a:ext>
              </a:extLst>
            </p:cNvPr>
            <p:cNvGrpSpPr/>
            <p:nvPr/>
          </p:nvGrpSpPr>
          <p:grpSpPr>
            <a:xfrm>
              <a:off x="3311080" y="1504156"/>
              <a:ext cx="1087859" cy="3849687"/>
              <a:chOff x="2244280" y="0"/>
              <a:chExt cx="1087859" cy="3849687"/>
            </a:xfrm>
          </p:grpSpPr>
          <p:sp>
            <p:nvSpPr>
              <p:cNvPr id="48" name="Rectangle: Rounded Corners 47">
                <a:extLst>
                  <a:ext uri="{FF2B5EF4-FFF2-40B4-BE49-F238E27FC236}">
                    <a16:creationId xmlns:a16="http://schemas.microsoft.com/office/drawing/2014/main" id="{8F10FD58-AB4D-81AF-6969-4A7BCE043F0A}"/>
                  </a:ext>
                </a:extLst>
              </p:cNvPr>
              <p:cNvSpPr/>
              <p:nvPr/>
            </p:nvSpPr>
            <p:spPr>
              <a:xfrm>
                <a:off x="2244280" y="0"/>
                <a:ext cx="1087859" cy="3849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Rectangle: Rounded Corners 10">
                <a:extLst>
                  <a:ext uri="{FF2B5EF4-FFF2-40B4-BE49-F238E27FC236}">
                    <a16:creationId xmlns:a16="http://schemas.microsoft.com/office/drawing/2014/main" id="{27331938-DF1B-0772-53C0-09F1D819C0FF}"/>
                  </a:ext>
                </a:extLst>
              </p:cNvPr>
              <p:cNvSpPr txBox="1"/>
              <p:nvPr/>
            </p:nvSpPr>
            <p:spPr>
              <a:xfrm>
                <a:off x="2244280" y="1539874"/>
                <a:ext cx="1087859" cy="15398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a:ea typeface="+mn-ea"/>
                    <a:cs typeface="+mn-cs"/>
                  </a:rPr>
                  <a:t>Email, website, LinkedIn</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a:ea typeface="+mn-ea"/>
                    <a:cs typeface="+mn-cs"/>
                  </a:rPr>
                  <a:t>marketing collatera</a:t>
                </a:r>
                <a:r>
                  <a:rPr kumimoji="0" lang="en-US" sz="1200" b="0" i="0" u="none" strike="noStrike" kern="1200" cap="none" spc="0" normalizeH="0" baseline="0" noProof="0" dirty="0">
                    <a:ln>
                      <a:noFill/>
                    </a:ln>
                    <a:solidFill>
                      <a:srgbClr val="FFFFFF"/>
                    </a:solidFill>
                    <a:effectLst/>
                    <a:uLnTx/>
                    <a:uFillTx/>
                    <a:latin typeface="AvenirNext LT Pro Cn"/>
                    <a:ea typeface="+mn-ea"/>
                    <a:cs typeface="+mn-cs"/>
                  </a:rPr>
                  <a:t>l</a:t>
                </a:r>
              </a:p>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venirNext LT Pro Cn" panose="020B0506020202020204" pitchFamily="34" charset="0"/>
                  <a:ea typeface="+mn-ea"/>
                  <a:cs typeface="+mn-cs"/>
                </a:endParaRPr>
              </a:p>
            </p:txBody>
          </p:sp>
        </p:grpSp>
        <p:sp>
          <p:nvSpPr>
            <p:cNvPr id="11" name="Oval 10">
              <a:extLst>
                <a:ext uri="{FF2B5EF4-FFF2-40B4-BE49-F238E27FC236}">
                  <a16:creationId xmlns:a16="http://schemas.microsoft.com/office/drawing/2014/main" id="{5DF40892-652E-4FB2-B3B8-63F67DB62DA1}"/>
                </a:ext>
              </a:extLst>
            </p:cNvPr>
            <p:cNvSpPr/>
            <p:nvPr/>
          </p:nvSpPr>
          <p:spPr>
            <a:xfrm>
              <a:off x="3459622" y="1748016"/>
              <a:ext cx="1022587" cy="1281945"/>
            </a:xfrm>
            <a:prstGeom prst="ellipse">
              <a:avLst/>
            </a:prstGeom>
            <a:blipFill>
              <a:blip r:embed="rId5"/>
              <a:srcRect/>
              <a:stretch>
                <a:fillRect l="-34000" r="-3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AC7C2938-9D24-68FD-D85F-49E537973672}"/>
                </a:ext>
              </a:extLst>
            </p:cNvPr>
            <p:cNvGrpSpPr/>
            <p:nvPr/>
          </p:nvGrpSpPr>
          <p:grpSpPr>
            <a:xfrm>
              <a:off x="4431575" y="1504156"/>
              <a:ext cx="1087859" cy="3849687"/>
              <a:chOff x="3364775" y="0"/>
              <a:chExt cx="1087859" cy="3849687"/>
            </a:xfrm>
          </p:grpSpPr>
          <p:sp>
            <p:nvSpPr>
              <p:cNvPr id="46" name="Rectangle: Rounded Corners 45">
                <a:extLst>
                  <a:ext uri="{FF2B5EF4-FFF2-40B4-BE49-F238E27FC236}">
                    <a16:creationId xmlns:a16="http://schemas.microsoft.com/office/drawing/2014/main" id="{1042BBD5-7866-8E3C-FB95-3B5CA5CCCDA3}"/>
                  </a:ext>
                </a:extLst>
              </p:cNvPr>
              <p:cNvSpPr/>
              <p:nvPr/>
            </p:nvSpPr>
            <p:spPr>
              <a:xfrm>
                <a:off x="3364775" y="0"/>
                <a:ext cx="1087859" cy="3849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Rectangle: Rounded Corners 13">
                <a:extLst>
                  <a:ext uri="{FF2B5EF4-FFF2-40B4-BE49-F238E27FC236}">
                    <a16:creationId xmlns:a16="http://schemas.microsoft.com/office/drawing/2014/main" id="{A8303DCC-1CBE-6184-E3EC-A831609FD53B}"/>
                  </a:ext>
                </a:extLst>
              </p:cNvPr>
              <p:cNvSpPr txBox="1"/>
              <p:nvPr/>
            </p:nvSpPr>
            <p:spPr>
              <a:xfrm>
                <a:off x="3364775" y="1539874"/>
                <a:ext cx="1087859" cy="15398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a:ea typeface="+mn-ea"/>
                    <a:cs typeface="+mn-cs"/>
                  </a:rPr>
                  <a:t>Registered with Lynn Imaging as a supplier </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a:ea typeface="+mn-ea"/>
                    <a:cs typeface="+mn-cs"/>
                  </a:rPr>
                  <a:t>And registered in the UK Plan Room</a:t>
                </a:r>
              </a:p>
            </p:txBody>
          </p:sp>
        </p:grpSp>
        <p:sp>
          <p:nvSpPr>
            <p:cNvPr id="13" name="Oval 12" descr="Close-up of construction workers">
              <a:extLst>
                <a:ext uri="{FF2B5EF4-FFF2-40B4-BE49-F238E27FC236}">
                  <a16:creationId xmlns:a16="http://schemas.microsoft.com/office/drawing/2014/main" id="{2FAE42BB-9528-9440-A895-54B0D257A9D2}"/>
                </a:ext>
              </a:extLst>
            </p:cNvPr>
            <p:cNvSpPr/>
            <p:nvPr/>
          </p:nvSpPr>
          <p:spPr>
            <a:xfrm>
              <a:off x="4464211" y="1735137"/>
              <a:ext cx="1022587" cy="1281945"/>
            </a:xfrm>
            <a:prstGeom prst="ellipse">
              <a:avLst/>
            </a:prstGeom>
            <a:blipFill>
              <a:blip r:embed="rId6"/>
              <a:srcRect/>
              <a:stretch>
                <a:fillRect l="-44000" r="-4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Arial" panose="020B0604020202020204"/>
                <a:ea typeface="+mn-ea"/>
                <a:cs typeface="+mn-cs"/>
              </a:endParaRPr>
            </a:p>
          </p:txBody>
        </p:sp>
        <p:grpSp>
          <p:nvGrpSpPr>
            <p:cNvPr id="14" name="Group 13">
              <a:extLst>
                <a:ext uri="{FF2B5EF4-FFF2-40B4-BE49-F238E27FC236}">
                  <a16:creationId xmlns:a16="http://schemas.microsoft.com/office/drawing/2014/main" id="{7EE5AED1-F675-0C95-C344-35E3C440483A}"/>
                </a:ext>
              </a:extLst>
            </p:cNvPr>
            <p:cNvGrpSpPr/>
            <p:nvPr/>
          </p:nvGrpSpPr>
          <p:grpSpPr>
            <a:xfrm>
              <a:off x="5552070" y="1504156"/>
              <a:ext cx="1087859" cy="3849687"/>
              <a:chOff x="4485270" y="0"/>
              <a:chExt cx="1087859" cy="3849687"/>
            </a:xfrm>
          </p:grpSpPr>
          <p:sp>
            <p:nvSpPr>
              <p:cNvPr id="44" name="Rectangle: Rounded Corners 43">
                <a:extLst>
                  <a:ext uri="{FF2B5EF4-FFF2-40B4-BE49-F238E27FC236}">
                    <a16:creationId xmlns:a16="http://schemas.microsoft.com/office/drawing/2014/main" id="{6EECD96D-681A-769F-7F4D-578F58E04CF6}"/>
                  </a:ext>
                </a:extLst>
              </p:cNvPr>
              <p:cNvSpPr/>
              <p:nvPr/>
            </p:nvSpPr>
            <p:spPr>
              <a:xfrm>
                <a:off x="4485270" y="0"/>
                <a:ext cx="1087859" cy="3849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Rectangle: Rounded Corners 16">
                <a:extLst>
                  <a:ext uri="{FF2B5EF4-FFF2-40B4-BE49-F238E27FC236}">
                    <a16:creationId xmlns:a16="http://schemas.microsoft.com/office/drawing/2014/main" id="{105FB4B4-1AB9-9C00-6E08-34D9AE7015A7}"/>
                  </a:ext>
                </a:extLst>
              </p:cNvPr>
              <p:cNvSpPr txBox="1"/>
              <p:nvPr/>
            </p:nvSpPr>
            <p:spPr>
              <a:xfrm>
                <a:off x="4485270" y="1539874"/>
                <a:ext cx="1087859" cy="15398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a:ea typeface="+mn-ea"/>
                    <a:cs typeface="+mn-cs"/>
                  </a:rPr>
                  <a:t>Check UK Bids and Opportunities</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a:ea typeface="+mn-ea"/>
                    <a:cs typeface="+mn-cs"/>
                  </a:rPr>
                  <a:t>Understand how to submit bids and requests for proposals</a:t>
                </a:r>
              </a:p>
            </p:txBody>
          </p:sp>
        </p:grpSp>
        <p:sp>
          <p:nvSpPr>
            <p:cNvPr id="15" name="Oval 14" descr="Construction worker cutting through metal">
              <a:extLst>
                <a:ext uri="{FF2B5EF4-FFF2-40B4-BE49-F238E27FC236}">
                  <a16:creationId xmlns:a16="http://schemas.microsoft.com/office/drawing/2014/main" id="{268225FF-F12B-BD43-DF4B-48CFB8A8382E}"/>
                </a:ext>
              </a:extLst>
            </p:cNvPr>
            <p:cNvSpPr/>
            <p:nvPr/>
          </p:nvSpPr>
          <p:spPr>
            <a:xfrm>
              <a:off x="5584706" y="1735137"/>
              <a:ext cx="1022587" cy="1281945"/>
            </a:xfrm>
            <a:prstGeom prst="ellipse">
              <a:avLst/>
            </a:prstGeom>
            <a:blipFill>
              <a:blip r:embed="rId7"/>
              <a:srcRect/>
              <a:stretch>
                <a:fillRect l="-67000" r="-6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Arial" panose="020B0604020202020204"/>
                <a:ea typeface="+mn-ea"/>
                <a:cs typeface="+mn-cs"/>
              </a:endParaRPr>
            </a:p>
          </p:txBody>
        </p:sp>
        <p:grpSp>
          <p:nvGrpSpPr>
            <p:cNvPr id="16" name="Group 15">
              <a:extLst>
                <a:ext uri="{FF2B5EF4-FFF2-40B4-BE49-F238E27FC236}">
                  <a16:creationId xmlns:a16="http://schemas.microsoft.com/office/drawing/2014/main" id="{5D3FF5BF-10D0-83A3-EFE4-D10AC4C55829}"/>
                </a:ext>
              </a:extLst>
            </p:cNvPr>
            <p:cNvGrpSpPr/>
            <p:nvPr/>
          </p:nvGrpSpPr>
          <p:grpSpPr>
            <a:xfrm>
              <a:off x="6672565" y="1504156"/>
              <a:ext cx="1087859" cy="3849687"/>
              <a:chOff x="5605765" y="0"/>
              <a:chExt cx="1087859" cy="3849687"/>
            </a:xfrm>
          </p:grpSpPr>
          <p:sp>
            <p:nvSpPr>
              <p:cNvPr id="41" name="Rectangle: Rounded Corners 40">
                <a:extLst>
                  <a:ext uri="{FF2B5EF4-FFF2-40B4-BE49-F238E27FC236}">
                    <a16:creationId xmlns:a16="http://schemas.microsoft.com/office/drawing/2014/main" id="{DE3A59E3-00CC-9B68-D289-550A008C82A4}"/>
                  </a:ext>
                </a:extLst>
              </p:cNvPr>
              <p:cNvSpPr/>
              <p:nvPr/>
            </p:nvSpPr>
            <p:spPr>
              <a:xfrm>
                <a:off x="5605765" y="0"/>
                <a:ext cx="1087859" cy="3849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Rectangle: Rounded Corners 19">
                <a:extLst>
                  <a:ext uri="{FF2B5EF4-FFF2-40B4-BE49-F238E27FC236}">
                    <a16:creationId xmlns:a16="http://schemas.microsoft.com/office/drawing/2014/main" id="{B76B0F87-CB3B-C788-BC0F-05144C68F319}"/>
                  </a:ext>
                </a:extLst>
              </p:cNvPr>
              <p:cNvSpPr txBox="1"/>
              <p:nvPr/>
            </p:nvSpPr>
            <p:spPr>
              <a:xfrm>
                <a:off x="5605765" y="1539874"/>
                <a:ext cx="1087859" cy="15398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a:ea typeface="+mn-ea"/>
                    <a:cs typeface="+mn-cs"/>
                  </a:rPr>
                  <a:t>Proper level of liability Insurance</a:t>
                </a:r>
              </a:p>
            </p:txBody>
          </p:sp>
        </p:grpSp>
        <p:sp>
          <p:nvSpPr>
            <p:cNvPr id="17" name="Oval 16" descr="Construction workers celebrating">
              <a:extLst>
                <a:ext uri="{FF2B5EF4-FFF2-40B4-BE49-F238E27FC236}">
                  <a16:creationId xmlns:a16="http://schemas.microsoft.com/office/drawing/2014/main" id="{0E63438D-B779-22F0-280A-A17DB1054680}"/>
                </a:ext>
              </a:extLst>
            </p:cNvPr>
            <p:cNvSpPr/>
            <p:nvPr/>
          </p:nvSpPr>
          <p:spPr>
            <a:xfrm>
              <a:off x="6705201" y="1735137"/>
              <a:ext cx="1022587" cy="1281945"/>
            </a:xfrm>
            <a:prstGeom prst="ellipse">
              <a:avLst/>
            </a:prstGeom>
            <a:blipFill>
              <a:blip r:embed="rId8"/>
              <a:srcRect/>
              <a:stretch>
                <a:fillRect l="-44000" r="-4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Arial" panose="020B0604020202020204"/>
                <a:ea typeface="+mn-ea"/>
                <a:cs typeface="+mn-cs"/>
              </a:endParaRPr>
            </a:p>
          </p:txBody>
        </p:sp>
        <p:grpSp>
          <p:nvGrpSpPr>
            <p:cNvPr id="18" name="Group 17">
              <a:extLst>
                <a:ext uri="{FF2B5EF4-FFF2-40B4-BE49-F238E27FC236}">
                  <a16:creationId xmlns:a16="http://schemas.microsoft.com/office/drawing/2014/main" id="{FBE7E859-E454-4BFE-A28F-632BA55598FD}"/>
                </a:ext>
              </a:extLst>
            </p:cNvPr>
            <p:cNvGrpSpPr/>
            <p:nvPr/>
          </p:nvGrpSpPr>
          <p:grpSpPr>
            <a:xfrm>
              <a:off x="7793060" y="1504156"/>
              <a:ext cx="1087859" cy="3849687"/>
              <a:chOff x="6726260" y="0"/>
              <a:chExt cx="1087859" cy="3849687"/>
            </a:xfrm>
          </p:grpSpPr>
          <p:sp>
            <p:nvSpPr>
              <p:cNvPr id="37" name="Rectangle: Rounded Corners 36">
                <a:extLst>
                  <a:ext uri="{FF2B5EF4-FFF2-40B4-BE49-F238E27FC236}">
                    <a16:creationId xmlns:a16="http://schemas.microsoft.com/office/drawing/2014/main" id="{D73FE018-31C9-5616-0FA4-B9C44D48048D}"/>
                  </a:ext>
                </a:extLst>
              </p:cNvPr>
              <p:cNvSpPr/>
              <p:nvPr/>
            </p:nvSpPr>
            <p:spPr>
              <a:xfrm>
                <a:off x="6726260" y="0"/>
                <a:ext cx="1087859" cy="3849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Rectangle: Rounded Corners 22">
                <a:extLst>
                  <a:ext uri="{FF2B5EF4-FFF2-40B4-BE49-F238E27FC236}">
                    <a16:creationId xmlns:a16="http://schemas.microsoft.com/office/drawing/2014/main" id="{7ADE7560-E50A-1604-68E9-697CDFA18394}"/>
                  </a:ext>
                </a:extLst>
              </p:cNvPr>
              <p:cNvSpPr txBox="1"/>
              <p:nvPr/>
            </p:nvSpPr>
            <p:spPr>
              <a:xfrm>
                <a:off x="6726260" y="1539874"/>
                <a:ext cx="1087859" cy="15398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a:ea typeface="+mn-ea"/>
                    <a:cs typeface="+mn-cs"/>
                  </a:rPr>
                  <a:t>Bonding</a:t>
                </a:r>
              </a:p>
            </p:txBody>
          </p:sp>
        </p:grpSp>
        <p:sp>
          <p:nvSpPr>
            <p:cNvPr id="19" name="Oval 18" descr="Close-up of using a drill with protective gloves">
              <a:extLst>
                <a:ext uri="{FF2B5EF4-FFF2-40B4-BE49-F238E27FC236}">
                  <a16:creationId xmlns:a16="http://schemas.microsoft.com/office/drawing/2014/main" id="{FA92C15F-655B-8A50-1833-21EEC5F18E32}"/>
                </a:ext>
              </a:extLst>
            </p:cNvPr>
            <p:cNvSpPr/>
            <p:nvPr/>
          </p:nvSpPr>
          <p:spPr>
            <a:xfrm>
              <a:off x="7825696" y="1735137"/>
              <a:ext cx="1022587" cy="1281945"/>
            </a:xfrm>
            <a:prstGeom prst="ellipse">
              <a:avLst/>
            </a:prstGeom>
            <a:blipFill>
              <a:blip r:embed="rId9"/>
              <a:srcRect/>
              <a:stretch>
                <a:fillRect l="-44000" r="-4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Arial" panose="020B0604020202020204"/>
                <a:ea typeface="+mn-ea"/>
                <a:cs typeface="+mn-cs"/>
              </a:endParaRPr>
            </a:p>
          </p:txBody>
        </p:sp>
        <p:grpSp>
          <p:nvGrpSpPr>
            <p:cNvPr id="20" name="Group 19">
              <a:extLst>
                <a:ext uri="{FF2B5EF4-FFF2-40B4-BE49-F238E27FC236}">
                  <a16:creationId xmlns:a16="http://schemas.microsoft.com/office/drawing/2014/main" id="{BF0EBFE9-E952-203C-7991-BADFF2FAF384}"/>
                </a:ext>
              </a:extLst>
            </p:cNvPr>
            <p:cNvGrpSpPr/>
            <p:nvPr/>
          </p:nvGrpSpPr>
          <p:grpSpPr>
            <a:xfrm>
              <a:off x="8913555" y="1504156"/>
              <a:ext cx="1087859" cy="3849687"/>
              <a:chOff x="7846755" y="0"/>
              <a:chExt cx="1087859" cy="3849687"/>
            </a:xfrm>
          </p:grpSpPr>
          <p:sp>
            <p:nvSpPr>
              <p:cNvPr id="33" name="Rectangle: Rounded Corners 32">
                <a:extLst>
                  <a:ext uri="{FF2B5EF4-FFF2-40B4-BE49-F238E27FC236}">
                    <a16:creationId xmlns:a16="http://schemas.microsoft.com/office/drawing/2014/main" id="{ADE37C3E-8D48-3B2E-EB04-1F1D27F33FCA}"/>
                  </a:ext>
                </a:extLst>
              </p:cNvPr>
              <p:cNvSpPr/>
              <p:nvPr/>
            </p:nvSpPr>
            <p:spPr>
              <a:xfrm>
                <a:off x="7846755" y="0"/>
                <a:ext cx="1087859" cy="3849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ctangle: Rounded Corners 25">
                <a:extLst>
                  <a:ext uri="{FF2B5EF4-FFF2-40B4-BE49-F238E27FC236}">
                    <a16:creationId xmlns:a16="http://schemas.microsoft.com/office/drawing/2014/main" id="{2BD730BD-E3F7-0CE0-FB01-6A6A8B4473DF}"/>
                  </a:ext>
                </a:extLst>
              </p:cNvPr>
              <p:cNvSpPr txBox="1"/>
              <p:nvPr/>
            </p:nvSpPr>
            <p:spPr>
              <a:xfrm>
                <a:off x="7846755" y="1539874"/>
                <a:ext cx="1087859" cy="15398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a:ea typeface="+mn-ea"/>
                    <a:cs typeface="+mn-cs"/>
                  </a:rPr>
                  <a:t>Prequalified with  </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a:ea typeface="+mn-ea"/>
                    <a:cs typeface="+mn-cs"/>
                  </a:rPr>
                  <a:t>Construction Managers and General Construction Companies</a:t>
                </a:r>
              </a:p>
            </p:txBody>
          </p:sp>
        </p:grpSp>
        <p:sp>
          <p:nvSpPr>
            <p:cNvPr id="21" name="Oval 20" descr="Silhouette of a construction site">
              <a:extLst>
                <a:ext uri="{FF2B5EF4-FFF2-40B4-BE49-F238E27FC236}">
                  <a16:creationId xmlns:a16="http://schemas.microsoft.com/office/drawing/2014/main" id="{258A66B1-4CE9-7773-9141-0301195FC724}"/>
                </a:ext>
              </a:extLst>
            </p:cNvPr>
            <p:cNvSpPr/>
            <p:nvPr/>
          </p:nvSpPr>
          <p:spPr>
            <a:xfrm>
              <a:off x="8946191" y="1735137"/>
              <a:ext cx="1022587" cy="1281945"/>
            </a:xfrm>
            <a:prstGeom prst="ellipse">
              <a:avLst/>
            </a:prstGeom>
            <a:blipFill>
              <a:blip r:embed="rId10"/>
              <a:srcRect/>
              <a:stretch>
                <a:fillRect l="-44000" r="-4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B0B0D8B4-6DDF-4A1F-95BE-53027D27AEF3}"/>
                </a:ext>
              </a:extLst>
            </p:cNvPr>
            <p:cNvGrpSpPr/>
            <p:nvPr/>
          </p:nvGrpSpPr>
          <p:grpSpPr>
            <a:xfrm>
              <a:off x="10034050" y="1504156"/>
              <a:ext cx="1087859" cy="3849687"/>
              <a:chOff x="8967250" y="0"/>
              <a:chExt cx="1087859" cy="3849687"/>
            </a:xfrm>
          </p:grpSpPr>
          <p:sp>
            <p:nvSpPr>
              <p:cNvPr id="29" name="Rectangle: Rounded Corners 28">
                <a:extLst>
                  <a:ext uri="{FF2B5EF4-FFF2-40B4-BE49-F238E27FC236}">
                    <a16:creationId xmlns:a16="http://schemas.microsoft.com/office/drawing/2014/main" id="{65016F4B-B93C-4754-EB5A-93FF792FE3BE}"/>
                  </a:ext>
                </a:extLst>
              </p:cNvPr>
              <p:cNvSpPr/>
              <p:nvPr/>
            </p:nvSpPr>
            <p:spPr>
              <a:xfrm>
                <a:off x="8967250" y="0"/>
                <a:ext cx="1087859" cy="384968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ctangle: Rounded Corners 28">
                <a:extLst>
                  <a:ext uri="{FF2B5EF4-FFF2-40B4-BE49-F238E27FC236}">
                    <a16:creationId xmlns:a16="http://schemas.microsoft.com/office/drawing/2014/main" id="{8A38F8C7-530D-CC44-F96B-FB14B0D450D4}"/>
                  </a:ext>
                </a:extLst>
              </p:cNvPr>
              <p:cNvSpPr txBox="1"/>
              <p:nvPr/>
            </p:nvSpPr>
            <p:spPr>
              <a:xfrm>
                <a:off x="8967250" y="1539874"/>
                <a:ext cx="1087859" cy="15398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a:ea typeface="+mn-ea"/>
                    <a:cs typeface="+mn-cs"/>
                  </a:rPr>
                  <a:t>A client with KY Apex  SBA, KSBDC, Commerce Lexington or other entities for small business coaching </a:t>
                </a:r>
              </a:p>
            </p:txBody>
          </p:sp>
        </p:grpSp>
        <p:sp>
          <p:nvSpPr>
            <p:cNvPr id="25" name="Oval 24">
              <a:extLst>
                <a:ext uri="{FF2B5EF4-FFF2-40B4-BE49-F238E27FC236}">
                  <a16:creationId xmlns:a16="http://schemas.microsoft.com/office/drawing/2014/main" id="{97C10BD1-6567-9941-01A6-B8960A0F0FB2}"/>
                </a:ext>
              </a:extLst>
            </p:cNvPr>
            <p:cNvSpPr/>
            <p:nvPr/>
          </p:nvSpPr>
          <p:spPr>
            <a:xfrm>
              <a:off x="10066686" y="1735137"/>
              <a:ext cx="1022587" cy="1281945"/>
            </a:xfrm>
            <a:prstGeom prst="ellipse">
              <a:avLst/>
            </a:prstGeom>
            <a:blipFill>
              <a:blip r:embed="rId11"/>
              <a:srcRect/>
              <a:stretch>
                <a:fillRect l="-34000" r="-3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Arial" panose="020B0604020202020204"/>
                <a:ea typeface="+mn-ea"/>
                <a:cs typeface="+mn-cs"/>
              </a:endParaRPr>
            </a:p>
          </p:txBody>
        </p:sp>
        <p:sp>
          <p:nvSpPr>
            <p:cNvPr id="27" name="Arrow: Left-Right 26">
              <a:extLst>
                <a:ext uri="{FF2B5EF4-FFF2-40B4-BE49-F238E27FC236}">
                  <a16:creationId xmlns:a16="http://schemas.microsoft.com/office/drawing/2014/main" id="{9E4923BA-131B-99ED-27F1-1A847BD45C74}"/>
                </a:ext>
              </a:extLst>
            </p:cNvPr>
            <p:cNvSpPr/>
            <p:nvPr/>
          </p:nvSpPr>
          <p:spPr>
            <a:xfrm>
              <a:off x="1469135" y="4583905"/>
              <a:ext cx="9253728" cy="577453"/>
            </a:xfrm>
            <a:prstGeom prst="leftRight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A0">
                    <a:hueOff val="0"/>
                    <a:satOff val="0"/>
                    <a:lumOff val="0"/>
                    <a:alphaOff val="0"/>
                  </a:srgbClr>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560344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1420E1F-00E7-45C8-4175-D7D5017836BC}"/>
              </a:ext>
            </a:extLst>
          </p:cNvPr>
          <p:cNvSpPr>
            <a:spLocks noGrp="1"/>
          </p:cNvSpPr>
          <p:nvPr>
            <p:ph type="title"/>
          </p:nvPr>
        </p:nvSpPr>
        <p:spPr>
          <a:xfrm>
            <a:off x="777240" y="517363"/>
            <a:ext cx="10637520" cy="854240"/>
          </a:xfrm>
        </p:spPr>
        <p:txBody>
          <a:bodyPr/>
          <a:lstStyle/>
          <a:p>
            <a:r>
              <a:rPr lang="en-US" dirty="0">
                <a:latin typeface="Arial Black"/>
              </a:rPr>
              <a:t>GROWING OUR OWN</a:t>
            </a:r>
            <a:endParaRPr lang="en-US" dirty="0"/>
          </a:p>
        </p:txBody>
      </p:sp>
      <p:pic>
        <p:nvPicPr>
          <p:cNvPr id="6" name="Content Placeholder 5" descr="A black background with colorful text&#10;&#10;Description automatically generated">
            <a:extLst>
              <a:ext uri="{FF2B5EF4-FFF2-40B4-BE49-F238E27FC236}">
                <a16:creationId xmlns:a16="http://schemas.microsoft.com/office/drawing/2014/main" id="{1C599656-6BC4-160C-4E98-0F17C416C2F7}"/>
              </a:ext>
            </a:extLst>
          </p:cNvPr>
          <p:cNvPicPr>
            <a:picLocks noGrp="1" noChangeAspect="1"/>
          </p:cNvPicPr>
          <p:nvPr>
            <p:ph sz="half" idx="1"/>
          </p:nvPr>
        </p:nvPicPr>
        <p:blipFill>
          <a:blip r:embed="rId2"/>
          <a:stretch>
            <a:fillRect/>
          </a:stretch>
        </p:blipFill>
        <p:spPr>
          <a:xfrm>
            <a:off x="777240" y="2049453"/>
            <a:ext cx="5255070" cy="3586584"/>
          </a:xfrm>
          <a:noFill/>
        </p:spPr>
      </p:pic>
      <p:sp>
        <p:nvSpPr>
          <p:cNvPr id="16" name="Content Placeholder 3">
            <a:extLst>
              <a:ext uri="{FF2B5EF4-FFF2-40B4-BE49-F238E27FC236}">
                <a16:creationId xmlns:a16="http://schemas.microsoft.com/office/drawing/2014/main" id="{DB9EF4D4-4824-B138-25DD-81618681F3AF}"/>
              </a:ext>
            </a:extLst>
          </p:cNvPr>
          <p:cNvSpPr>
            <a:spLocks noGrp="1"/>
          </p:cNvSpPr>
          <p:nvPr>
            <p:ph sz="half" idx="2"/>
          </p:nvPr>
        </p:nvSpPr>
        <p:spPr>
          <a:xfrm>
            <a:off x="6159690" y="1526429"/>
            <a:ext cx="5255070" cy="4632633"/>
          </a:xfrm>
        </p:spPr>
        <p:txBody>
          <a:bodyPr vert="horz" lIns="91440" tIns="45720" rIns="91440" bIns="45720" rtlCol="0" anchor="t">
            <a:normAutofit lnSpcReduction="10000"/>
          </a:bodyPr>
          <a:lstStyle/>
          <a:p>
            <a:pPr algn="ctr"/>
            <a:r>
              <a:rPr lang="en-US" b="1" dirty="0">
                <a:latin typeface="Helvetica"/>
                <a:cs typeface="Helvetica"/>
              </a:rPr>
              <a:t>Growing Sustainable Small Businesses in Kentucky</a:t>
            </a:r>
            <a:endParaRPr lang="en-US" dirty="0"/>
          </a:p>
          <a:p>
            <a:pPr marL="342900" indent="-342900">
              <a:buFont typeface="Arial"/>
              <a:buChar char="•"/>
            </a:pPr>
            <a:r>
              <a:rPr lang="en-US" dirty="0">
                <a:latin typeface="Helvetica"/>
                <a:cs typeface="Helvetica"/>
              </a:rPr>
              <a:t>How to do Business with UK</a:t>
            </a:r>
            <a:endParaRPr lang="en-US" dirty="0">
              <a:cs typeface="Helvetica"/>
            </a:endParaRPr>
          </a:p>
          <a:p>
            <a:pPr marL="342900" indent="-342900">
              <a:buFont typeface="Arial"/>
              <a:buChar char="•"/>
            </a:pPr>
            <a:r>
              <a:rPr lang="en-US" dirty="0">
                <a:latin typeface="Helvetica"/>
                <a:cs typeface="Helvetica"/>
              </a:rPr>
              <a:t>Understanding Your Small Business Resources</a:t>
            </a:r>
          </a:p>
          <a:p>
            <a:pPr marL="342900" indent="-342900">
              <a:buFont typeface="Arial"/>
              <a:buChar char="•"/>
            </a:pPr>
            <a:r>
              <a:rPr lang="en-US" dirty="0">
                <a:latin typeface="Helvetica"/>
                <a:cs typeface="Helvetica"/>
              </a:rPr>
              <a:t>Understanding Bids, RFP and Insurance </a:t>
            </a:r>
          </a:p>
          <a:p>
            <a:pPr marL="342900" indent="-342900">
              <a:buFont typeface="Arial"/>
              <a:buChar char="•"/>
            </a:pPr>
            <a:r>
              <a:rPr lang="en-US" dirty="0">
                <a:latin typeface="Helvetica"/>
                <a:cs typeface="Helvetica"/>
              </a:rPr>
              <a:t>Which certification is </a:t>
            </a:r>
            <a:br>
              <a:rPr lang="en-US" dirty="0">
                <a:latin typeface="Helvetica"/>
                <a:cs typeface="Helvetica"/>
              </a:rPr>
            </a:br>
            <a:r>
              <a:rPr lang="en-US" dirty="0">
                <a:latin typeface="Helvetica"/>
                <a:cs typeface="Helvetica"/>
              </a:rPr>
              <a:t>Right for Your Business</a:t>
            </a:r>
            <a:endParaRPr lang="en-US" b="1" dirty="0">
              <a:latin typeface="Helvetica"/>
              <a:cs typeface="Helvetica"/>
              <a:hlinkClick r:id="" action="ppaction://noaction"/>
            </a:endParaRPr>
          </a:p>
          <a:p>
            <a:r>
              <a:rPr lang="en-US" b="1" dirty="0">
                <a:latin typeface="Helvetica"/>
                <a:cs typeface="Helvetica"/>
                <a:hlinkClick r:id="" action="ppaction://noaction"/>
              </a:rPr>
              <a:t>https://edc.uky.edu/growing-our-own-workshop-series</a:t>
            </a:r>
            <a:endParaRPr lang="en-US" b="1" dirty="0">
              <a:cs typeface="Helvetica" pitchFamily="2" charset="0"/>
            </a:endParaRPr>
          </a:p>
          <a:p>
            <a:endParaRPr lang="en-US" dirty="0">
              <a:cs typeface="Helvetica"/>
            </a:endParaRPr>
          </a:p>
        </p:txBody>
      </p:sp>
    </p:spTree>
    <p:extLst>
      <p:ext uri="{BB962C8B-B14F-4D97-AF65-F5344CB8AC3E}">
        <p14:creationId xmlns:p14="http://schemas.microsoft.com/office/powerpoint/2010/main" val="3553960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BA">
            <a:extLst>
              <a:ext uri="{FF2B5EF4-FFF2-40B4-BE49-F238E27FC236}">
                <a16:creationId xmlns:a16="http://schemas.microsoft.com/office/drawing/2014/main" id="{8334DF29-ACAE-9E47-82C5-1A559065C88C}"/>
              </a:ext>
            </a:extLst>
          </p:cNvPr>
          <p:cNvPicPr>
            <a:picLocks noChangeAspect="1"/>
          </p:cNvPicPr>
          <p:nvPr/>
        </p:nvPicPr>
        <p:blipFill>
          <a:blip r:embed="rId3"/>
          <a:srcRect l="14786" r="-2" b="-2"/>
          <a:stretch>
            <a:fillRect/>
          </a:stretch>
        </p:blipFill>
        <p:spPr>
          <a:xfrm>
            <a:off x="5192973" y="1418332"/>
            <a:ext cx="6221787" cy="4873625"/>
          </a:xfrm>
          <a:prstGeom prst="rect">
            <a:avLst/>
          </a:prstGeom>
          <a:noFill/>
        </p:spPr>
      </p:pic>
      <p:sp>
        <p:nvSpPr>
          <p:cNvPr id="3" name="Content Placeholder 2">
            <a:extLst>
              <a:ext uri="{FF2B5EF4-FFF2-40B4-BE49-F238E27FC236}">
                <a16:creationId xmlns:a16="http://schemas.microsoft.com/office/drawing/2014/main" id="{478B4337-C608-5543-B1A7-4245F6379DC9}"/>
              </a:ext>
            </a:extLst>
          </p:cNvPr>
          <p:cNvSpPr>
            <a:spLocks noGrp="1"/>
          </p:cNvSpPr>
          <p:nvPr>
            <p:ph idx="13"/>
          </p:nvPr>
        </p:nvSpPr>
        <p:spPr>
          <a:xfrm>
            <a:off x="777241" y="1425156"/>
            <a:ext cx="4258784" cy="4873625"/>
          </a:xfrm>
        </p:spPr>
        <p:txBody>
          <a:bodyPr vert="horz" lIns="91440" tIns="45720" rIns="91440" bIns="45720" rtlCol="0" anchor="t">
            <a:normAutofit/>
          </a:bodyPr>
          <a:lstStyle/>
          <a:p>
            <a:pPr marL="342900" indent="-342900">
              <a:buFont typeface="Arial" panose="020B0604020202020204" pitchFamily="34" charset="0"/>
              <a:buChar char="•"/>
            </a:pPr>
            <a:r>
              <a:rPr lang="en-US" dirty="0">
                <a:latin typeface="Helvetica"/>
                <a:cs typeface="Helvetica"/>
              </a:rPr>
              <a:t>The 12-week curriculum covers important topics like safety, site logistics, insurance and bonding, contracts, subcontracting, construction drawings and specifications, estimating, scheduling, bid and proposal preparation, construction accounting, certification, and more.</a:t>
            </a:r>
          </a:p>
          <a:p>
            <a:pPr marL="342900" indent="-342900">
              <a:buFont typeface="Arial" panose="020B0604020202020204" pitchFamily="34" charset="0"/>
              <a:buChar char="•"/>
            </a:pPr>
            <a:r>
              <a:rPr lang="en-US" dirty="0">
                <a:latin typeface="Helvetica"/>
                <a:cs typeface="Helvetica"/>
              </a:rPr>
              <a:t>Team project focused on a post bid review</a:t>
            </a:r>
          </a:p>
        </p:txBody>
      </p:sp>
      <p:sp>
        <p:nvSpPr>
          <p:cNvPr id="2" name="Title 1">
            <a:extLst>
              <a:ext uri="{FF2B5EF4-FFF2-40B4-BE49-F238E27FC236}">
                <a16:creationId xmlns:a16="http://schemas.microsoft.com/office/drawing/2014/main" id="{AEA69AF3-AAAB-A543-BCC8-B730B605C260}"/>
              </a:ext>
            </a:extLst>
          </p:cNvPr>
          <p:cNvSpPr>
            <a:spLocks noGrp="1"/>
          </p:cNvSpPr>
          <p:nvPr>
            <p:ph type="title"/>
          </p:nvPr>
        </p:nvSpPr>
        <p:spPr>
          <a:xfrm>
            <a:off x="777240" y="517363"/>
            <a:ext cx="10637520" cy="854240"/>
          </a:xfrm>
        </p:spPr>
        <p:txBody>
          <a:bodyPr anchor="ctr">
            <a:normAutofit/>
          </a:bodyPr>
          <a:lstStyle/>
          <a:p>
            <a:r>
              <a:rPr lang="en-US" sz="2500" dirty="0"/>
              <a:t>Turner-UK Construction</a:t>
            </a:r>
            <a:br>
              <a:rPr lang="en-US" sz="2500" dirty="0"/>
            </a:br>
            <a:r>
              <a:rPr lang="en-US" sz="2500" dirty="0"/>
              <a:t>Business accelerator 2026	</a:t>
            </a:r>
          </a:p>
        </p:txBody>
      </p:sp>
    </p:spTree>
    <p:extLst>
      <p:ext uri="{BB962C8B-B14F-4D97-AF65-F5344CB8AC3E}">
        <p14:creationId xmlns:p14="http://schemas.microsoft.com/office/powerpoint/2010/main" val="3877118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1ED7162-6C97-7511-5FD6-74326B0A5F52}"/>
              </a:ext>
            </a:extLst>
          </p:cNvPr>
          <p:cNvSpPr>
            <a:spLocks noGrp="1"/>
          </p:cNvSpPr>
          <p:nvPr>
            <p:ph type="title"/>
          </p:nvPr>
        </p:nvSpPr>
        <p:spPr>
          <a:xfrm>
            <a:off x="777240" y="517363"/>
            <a:ext cx="10637520" cy="854240"/>
          </a:xfrm>
        </p:spPr>
        <p:txBody>
          <a:bodyPr>
            <a:normAutofit fontScale="90000"/>
          </a:bodyPr>
          <a:lstStyle/>
          <a:p>
            <a:r>
              <a:rPr lang="en-US" dirty="0">
                <a:latin typeface="Arial Black"/>
              </a:rPr>
              <a:t>Kentucky Education Procurement Association 2025</a:t>
            </a:r>
            <a:endParaRPr lang="en-US" dirty="0"/>
          </a:p>
        </p:txBody>
      </p:sp>
      <p:sp>
        <p:nvSpPr>
          <p:cNvPr id="3" name="Content Placeholder 2">
            <a:extLst>
              <a:ext uri="{FF2B5EF4-FFF2-40B4-BE49-F238E27FC236}">
                <a16:creationId xmlns:a16="http://schemas.microsoft.com/office/drawing/2014/main" id="{55DF2196-6654-7C7B-DBD6-3FF7D3CB8E27}"/>
              </a:ext>
            </a:extLst>
          </p:cNvPr>
          <p:cNvSpPr>
            <a:spLocks noGrp="1"/>
          </p:cNvSpPr>
          <p:nvPr>
            <p:ph sz="half" idx="1"/>
          </p:nvPr>
        </p:nvSpPr>
        <p:spPr>
          <a:xfrm>
            <a:off x="777240" y="1526429"/>
            <a:ext cx="5255070" cy="4632633"/>
          </a:xfrm>
        </p:spPr>
        <p:txBody>
          <a:bodyPr vert="horz" lIns="91440" tIns="45720" rIns="91440" bIns="45720" rtlCol="0" anchor="t">
            <a:normAutofit/>
          </a:bodyPr>
          <a:lstStyle/>
          <a:p>
            <a:pPr algn="ctr"/>
            <a:r>
              <a:rPr lang="en-US" sz="1800" b="1" dirty="0">
                <a:latin typeface="Aptos"/>
              </a:rPr>
              <a:t>Kentucky Education Procurement Association - 2025</a:t>
            </a:r>
            <a:br>
              <a:rPr lang="en-US" sz="1800" b="1" dirty="0">
                <a:latin typeface="Aptos"/>
              </a:rPr>
            </a:br>
            <a:r>
              <a:rPr lang="en-US" sz="1800" b="1" dirty="0">
                <a:latin typeface="Aptos"/>
              </a:rPr>
              <a:t>         Bridging Innovation &amp; Tradition</a:t>
            </a:r>
            <a:endParaRPr lang="en-US" sz="1800" dirty="0">
              <a:latin typeface="Aptos"/>
            </a:endParaRPr>
          </a:p>
          <a:p>
            <a:pPr algn="ctr"/>
            <a:r>
              <a:rPr lang="en-US" sz="1800" dirty="0">
                <a:latin typeface="Aptos"/>
              </a:rPr>
              <a:t>September 21- September 23, 2025 </a:t>
            </a:r>
            <a:br>
              <a:rPr lang="en-US" sz="1800" dirty="0">
                <a:latin typeface="Aptos"/>
              </a:rPr>
            </a:br>
            <a:r>
              <a:rPr lang="en-US" sz="1800" dirty="0">
                <a:latin typeface="Aptos"/>
              </a:rPr>
              <a:t>Nothern Kentucky University</a:t>
            </a:r>
            <a:br>
              <a:rPr lang="en-US" sz="1800" dirty="0">
                <a:latin typeface="Aptos"/>
              </a:rPr>
            </a:br>
            <a:r>
              <a:rPr lang="en-US" sz="1800" dirty="0">
                <a:latin typeface="Aptos"/>
              </a:rPr>
              <a:t>$125 per attendee</a:t>
            </a:r>
          </a:p>
          <a:p>
            <a:pPr algn="ctr"/>
            <a:r>
              <a:rPr lang="en-US" sz="1800" b="1" i="1" dirty="0">
                <a:latin typeface="Aptos"/>
              </a:rPr>
              <a:t>Vendors invited to attend on September 22</a:t>
            </a:r>
            <a:r>
              <a:rPr lang="en-US" sz="1800" b="1" i="1" baseline="30000" dirty="0">
                <a:latin typeface="Aptos"/>
              </a:rPr>
              <a:t>nd</a:t>
            </a:r>
          </a:p>
          <a:p>
            <a:pPr algn="ctr"/>
            <a:r>
              <a:rPr lang="en-US" sz="1800" b="1" dirty="0">
                <a:latin typeface="Helvetica"/>
                <a:cs typeface="Helvetica"/>
                <a:hlinkClick r:id="rId2"/>
              </a:rPr>
              <a:t>https://kentuckyedprocurement.com/</a:t>
            </a:r>
            <a:endParaRPr lang="en-US" sz="1800" b="1" dirty="0">
              <a:cs typeface="Helvetica" pitchFamily="2" charset="0"/>
            </a:endParaRPr>
          </a:p>
          <a:p>
            <a:pPr algn="ctr"/>
            <a:endParaRPr lang="en-US" sz="1800" b="1" i="1" dirty="0">
              <a:latin typeface="Aptos"/>
            </a:endParaRPr>
          </a:p>
          <a:p>
            <a:pPr algn="ctr"/>
            <a:r>
              <a:rPr lang="en-US" sz="1400" dirty="0">
                <a:latin typeface="Aptos"/>
              </a:rPr>
              <a:t>Hotel: Hampton Inn Suites by Hilton10 </a:t>
            </a:r>
          </a:p>
          <a:p>
            <a:pPr algn="ctr"/>
            <a:r>
              <a:rPr lang="en-US" sz="1400" dirty="0">
                <a:latin typeface="Aptos"/>
              </a:rPr>
              <a:t>Hampton Lane, Wilder, KY 41076</a:t>
            </a:r>
            <a:br>
              <a:rPr lang="en-US" sz="1400" dirty="0">
                <a:latin typeface="Aptos"/>
              </a:rPr>
            </a:br>
            <a:r>
              <a:rPr lang="en-US" sz="1400" dirty="0">
                <a:latin typeface="Aptos"/>
              </a:rPr>
              <a:t> </a:t>
            </a:r>
            <a:r>
              <a:rPr lang="en-US" sz="1400" i="1" dirty="0">
                <a:latin typeface="Aptos"/>
              </a:rPr>
              <a:t>Phone: 859-441-3049</a:t>
            </a:r>
            <a:br>
              <a:rPr lang="en-US" sz="1400" i="1" dirty="0">
                <a:latin typeface="Aptos"/>
              </a:rPr>
            </a:br>
            <a:r>
              <a:rPr lang="en-US" sz="1400" i="1" dirty="0">
                <a:latin typeface="Aptos"/>
              </a:rPr>
              <a:t>Room Block End: August 29, 2025</a:t>
            </a:r>
            <a:endParaRPr lang="en-US" sz="1400" dirty="0">
              <a:latin typeface="Aptos"/>
            </a:endParaRPr>
          </a:p>
          <a:p>
            <a:endParaRPr lang="en-US" sz="1800" b="1" dirty="0">
              <a:cs typeface="Helvetica" pitchFamily="2" charset="0"/>
            </a:endParaRPr>
          </a:p>
          <a:p>
            <a:endParaRPr lang="en-US" dirty="0">
              <a:cs typeface="Helvetica"/>
            </a:endParaRPr>
          </a:p>
        </p:txBody>
      </p:sp>
      <p:pic>
        <p:nvPicPr>
          <p:cNvPr id="5" name="Content Placeholder 4" descr="A blue outline of a state&#10;&#10;AI-generated content may be incorrect.">
            <a:extLst>
              <a:ext uri="{FF2B5EF4-FFF2-40B4-BE49-F238E27FC236}">
                <a16:creationId xmlns:a16="http://schemas.microsoft.com/office/drawing/2014/main" id="{9DE85051-9640-C3B4-0AE0-E5494763F66A}"/>
              </a:ext>
            </a:extLst>
          </p:cNvPr>
          <p:cNvPicPr>
            <a:picLocks noGrp="1" noChangeAspect="1"/>
          </p:cNvPicPr>
          <p:nvPr>
            <p:ph sz="half" idx="2"/>
          </p:nvPr>
        </p:nvPicPr>
        <p:blipFill>
          <a:blip r:embed="rId3"/>
          <a:stretch>
            <a:fillRect/>
          </a:stretch>
        </p:blipFill>
        <p:spPr>
          <a:xfrm>
            <a:off x="6540690" y="2036495"/>
            <a:ext cx="5255070" cy="2785187"/>
          </a:xfrm>
          <a:noFill/>
        </p:spPr>
      </p:pic>
    </p:spTree>
    <p:extLst>
      <p:ext uri="{BB962C8B-B14F-4D97-AF65-F5344CB8AC3E}">
        <p14:creationId xmlns:p14="http://schemas.microsoft.com/office/powerpoint/2010/main" val="2083633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4197C-68C4-BA55-A2E6-AD81E4726496}"/>
              </a:ext>
            </a:extLst>
          </p:cNvPr>
          <p:cNvSpPr>
            <a:spLocks noGrp="1"/>
          </p:cNvSpPr>
          <p:nvPr>
            <p:ph type="title"/>
          </p:nvPr>
        </p:nvSpPr>
        <p:spPr>
          <a:xfrm>
            <a:off x="613961" y="0"/>
            <a:ext cx="11299785" cy="891540"/>
          </a:xfrm>
        </p:spPr>
        <p:txBody>
          <a:bodyPr>
            <a:normAutofit/>
          </a:bodyPr>
          <a:lstStyle/>
          <a:p>
            <a:r>
              <a:rPr lang="en-US">
                <a:latin typeface="Arial Black"/>
              </a:rPr>
              <a:t>Contact Us</a:t>
            </a:r>
            <a:endParaRPr lang="en-US"/>
          </a:p>
        </p:txBody>
      </p:sp>
      <p:sp>
        <p:nvSpPr>
          <p:cNvPr id="5" name="Content Placeholder 2">
            <a:extLst>
              <a:ext uri="{FF2B5EF4-FFF2-40B4-BE49-F238E27FC236}">
                <a16:creationId xmlns:a16="http://schemas.microsoft.com/office/drawing/2014/main" id="{5ABF03DB-77EC-E11D-B0F4-F18EFC583E3D}"/>
              </a:ext>
            </a:extLst>
          </p:cNvPr>
          <p:cNvSpPr txBox="1">
            <a:spLocks/>
          </p:cNvSpPr>
          <p:nvPr/>
        </p:nvSpPr>
        <p:spPr>
          <a:xfrm>
            <a:off x="613960" y="891540"/>
            <a:ext cx="5615389" cy="3771899"/>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Tx/>
              <a:buNone/>
              <a:defRPr sz="2400" b="0" i="0" kern="1200" cap="none" baseline="0">
                <a:solidFill>
                  <a:srgbClr val="0033A0"/>
                </a:solidFill>
                <a:latin typeface="Helvetica" pitchFamily="2" charset="0"/>
                <a:ea typeface="+mn-ea"/>
                <a:cs typeface="+mn-cs"/>
              </a:defRPr>
            </a:lvl1pPr>
            <a:lvl2pPr marL="800080" indent="-342891" algn="l" defTabSz="914377" rtl="0" eaLnBrk="1" latinLnBrk="0" hangingPunct="1">
              <a:lnSpc>
                <a:spcPct val="90000"/>
              </a:lnSpc>
              <a:spcBef>
                <a:spcPts val="500"/>
              </a:spcBef>
              <a:buFont typeface="Wingdings" pitchFamily="2" charset="2"/>
              <a:buChar char="§"/>
              <a:defRPr sz="2000" b="0" i="0" kern="1200">
                <a:solidFill>
                  <a:srgbClr val="0033A0"/>
                </a:solidFill>
                <a:latin typeface="Helvetica" pitchFamily="2" charset="0"/>
                <a:ea typeface="+mn-ea"/>
                <a:cs typeface="+mn-cs"/>
              </a:defRPr>
            </a:lvl2pPr>
            <a:lvl3pPr marL="1257269" indent="-342891" algn="l" defTabSz="914377" rtl="0" eaLnBrk="1" latinLnBrk="0" hangingPunct="1">
              <a:lnSpc>
                <a:spcPct val="90000"/>
              </a:lnSpc>
              <a:spcBef>
                <a:spcPts val="500"/>
              </a:spcBef>
              <a:buFont typeface="Wingdings" pitchFamily="2" charset="2"/>
              <a:buChar char="§"/>
              <a:defRPr sz="1800" b="0" i="0" kern="1200">
                <a:solidFill>
                  <a:srgbClr val="0033A0"/>
                </a:solidFill>
                <a:latin typeface="Helvetica" pitchFamily="2" charset="0"/>
                <a:ea typeface="+mn-ea"/>
                <a:cs typeface="+mn-cs"/>
              </a:defRPr>
            </a:lvl3pPr>
            <a:lvl4pPr marL="1657309" indent="-285744" algn="l" defTabSz="914377" rtl="0" eaLnBrk="1" latinLnBrk="0" hangingPunct="1">
              <a:lnSpc>
                <a:spcPct val="90000"/>
              </a:lnSpc>
              <a:spcBef>
                <a:spcPts val="500"/>
              </a:spcBef>
              <a:buFont typeface="Wingdings" pitchFamily="2" charset="2"/>
              <a:buChar char="§"/>
              <a:defRPr sz="1600" b="0" i="0" kern="1200">
                <a:solidFill>
                  <a:srgbClr val="0033A0"/>
                </a:solidFill>
                <a:latin typeface="Helvetica" pitchFamily="2" charset="0"/>
                <a:ea typeface="+mn-ea"/>
                <a:cs typeface="+mn-cs"/>
              </a:defRPr>
            </a:lvl4pPr>
            <a:lvl5pPr marL="2114498" indent="-285744" algn="l" defTabSz="914377" rtl="0" eaLnBrk="1" latinLnBrk="0" hangingPunct="1">
              <a:lnSpc>
                <a:spcPct val="90000"/>
              </a:lnSpc>
              <a:spcBef>
                <a:spcPts val="500"/>
              </a:spcBef>
              <a:buFont typeface="Wingdings" pitchFamily="2" charset="2"/>
              <a:buChar char="§"/>
              <a:defRPr sz="1600" b="0" i="0" kern="1200">
                <a:solidFill>
                  <a:srgbClr val="0033A0"/>
                </a:solidFill>
                <a:latin typeface="Helvetica"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Tx/>
              <a:buNone/>
              <a:tabLst/>
              <a:defRPr/>
            </a:pPr>
            <a:r>
              <a:rPr kumimoji="0" lang="en-US" sz="2000" b="0"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rPr>
              <a:t>UK Procurement Services</a:t>
            </a:r>
            <a:br>
              <a:rPr kumimoji="0" lang="en-US" sz="2000" b="0"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rPr>
            </a:br>
            <a:r>
              <a:rPr kumimoji="0" lang="en-US" sz="2000" b="0"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rPr>
              <a:t>322 Peterson Service Building </a:t>
            </a:r>
            <a:br>
              <a:rPr kumimoji="0" lang="en-US" sz="2000" b="0"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rPr>
            </a:br>
            <a:r>
              <a:rPr kumimoji="0" lang="en-US" sz="2000" b="0"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rPr>
              <a:t>411 South Limestone</a:t>
            </a:r>
            <a:br>
              <a:rPr kumimoji="0" lang="en-US" sz="2000" b="0"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rPr>
            </a:br>
            <a:r>
              <a:rPr kumimoji="0" lang="en-US" sz="2000" b="0"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rPr>
              <a:t>Lexington, KY 40506</a:t>
            </a:r>
            <a:br>
              <a:rPr kumimoji="0" lang="en-US" sz="2000" b="0"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rPr>
            </a:br>
            <a:r>
              <a:rPr kumimoji="0" lang="en-US" sz="2000" b="0"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rPr>
              <a:t>859-257-9100</a:t>
            </a:r>
            <a:br>
              <a:rPr kumimoji="0" lang="en-US" sz="2000" b="0"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rPr>
            </a:br>
            <a:r>
              <a:rPr kumimoji="0" lang="en-US" sz="2000" b="1"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https://purchasing.uky.edu/</a:t>
            </a:r>
            <a:endParaRPr kumimoji="0" lang="en-US" sz="2000" b="0"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endParaRPr>
          </a:p>
          <a:p>
            <a:pPr marL="0" marR="0" lvl="0" indent="0" algn="l" defTabSz="914377"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hlinkClick r:id="rId4"/>
            </a:endParaRPr>
          </a:p>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hlinkClick r:id="rId4"/>
              </a:rPr>
              <a:t>https://www.lynnimaging.com/</a:t>
            </a:r>
            <a:endParaRPr kumimoji="0" lang="en-US" sz="2000" b="1"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endParaRPr>
          </a:p>
          <a:p>
            <a:pPr marL="0" marR="0" lvl="0" indent="0" algn="l" defTabSz="914377"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endParaRPr>
          </a:p>
        </p:txBody>
      </p:sp>
      <p:sp>
        <p:nvSpPr>
          <p:cNvPr id="6" name="TextBox 5">
            <a:extLst>
              <a:ext uri="{FF2B5EF4-FFF2-40B4-BE49-F238E27FC236}">
                <a16:creationId xmlns:a16="http://schemas.microsoft.com/office/drawing/2014/main" id="{C5FA15CC-5C34-D9DC-6922-352BC284EE83}"/>
              </a:ext>
            </a:extLst>
          </p:cNvPr>
          <p:cNvSpPr txBox="1"/>
          <p:nvPr/>
        </p:nvSpPr>
        <p:spPr>
          <a:xfrm>
            <a:off x="6229347" y="891540"/>
            <a:ext cx="5280507" cy="5016758"/>
          </a:xfrm>
          <a:prstGeom prst="rect">
            <a:avLst/>
          </a:prstGeom>
          <a:noFill/>
        </p:spPr>
        <p:txBody>
          <a:bodyPr wrap="square" lIns="91440" tIns="45720" rIns="91440" bIns="45720" numCol="1"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A0"/>
                </a:solidFill>
                <a:latin typeface="Helvetica"/>
                <a:cs typeface="Helvetica"/>
              </a:rPr>
              <a:t>Naomi Emmons</a:t>
            </a:r>
            <a:endParaRPr kumimoji="0" lang="en-US" sz="2000" b="0" i="0" u="none" strike="noStrike" kern="1200" cap="none" spc="0" normalizeH="0" baseline="0" noProof="0" dirty="0">
              <a:ln>
                <a:noFill/>
              </a:ln>
              <a:solidFill>
                <a:srgbClr val="0033A0"/>
              </a:solidFill>
              <a:effectLst/>
              <a:uLnTx/>
              <a:uFillTx/>
              <a:latin typeface="Helvetica"/>
              <a:ea typeface="+mn-ea"/>
              <a:cs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A0"/>
                </a:solidFill>
                <a:effectLst/>
                <a:uLnTx/>
                <a:uFillTx/>
                <a:latin typeface="Helvetica"/>
                <a:ea typeface="+mn-ea"/>
                <a:cs typeface="Helvetica"/>
              </a:rPr>
              <a:t>Deputy Chief Procurement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A0"/>
                </a:solidFill>
                <a:effectLst/>
                <a:uLnTx/>
                <a:uFillTx/>
                <a:latin typeface="Helvetica"/>
                <a:ea typeface="+mn-ea"/>
                <a:cs typeface="Helvetica"/>
                <a:hlinkClick r:id="rId5">
                  <a:extLst>
                    <a:ext uri="{A12FA001-AC4F-418D-AE19-62706E023703}">
                      <ahyp:hlinkClr xmlns:ahyp="http://schemas.microsoft.com/office/drawing/2018/hyperlinkcolor" val="tx"/>
                    </a:ext>
                  </a:extLst>
                </a:hlinkClick>
              </a:rPr>
              <a:t>Naomi.Emmons@uky.edu</a:t>
            </a:r>
            <a:endParaRPr kumimoji="0" lang="en-US" sz="2000" b="0"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A0"/>
                </a:solidFill>
                <a:effectLst/>
                <a:uLnTx/>
                <a:uFillTx/>
                <a:latin typeface="Helvetica"/>
                <a:ea typeface="+mn-ea"/>
                <a:cs typeface="Helvetica"/>
              </a:rPr>
              <a:t>Corey W. Leslie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A0"/>
                </a:solidFill>
                <a:effectLst/>
                <a:uLnTx/>
                <a:uFillTx/>
                <a:latin typeface="Helvetica"/>
                <a:ea typeface="+mn-ea"/>
                <a:cs typeface="Helvetica"/>
              </a:rPr>
              <a:t>Associate Director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A0"/>
                </a:solidFill>
                <a:effectLst/>
                <a:uLnTx/>
                <a:uFillTx/>
                <a:latin typeface="Helvetica"/>
                <a:ea typeface="+mn-ea"/>
                <a:cs typeface="Helvetica"/>
              </a:rPr>
              <a:t>Construction Procurement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A0"/>
                </a:solidFill>
                <a:effectLst/>
                <a:uLnTx/>
                <a:uFillTx/>
                <a:latin typeface="Helvetica"/>
                <a:ea typeface="+mn-ea"/>
                <a:cs typeface="Helvetica"/>
                <a:hlinkClick r:id="rId6">
                  <a:extLst>
                    <a:ext uri="{A12FA001-AC4F-418D-AE19-62706E023703}">
                      <ahyp:hlinkClr xmlns:ahyp="http://schemas.microsoft.com/office/drawing/2018/hyperlinkcolor" val="tx"/>
                    </a:ext>
                  </a:extLst>
                </a:hlinkClick>
              </a:rPr>
              <a:t>Corey.Leslie@uky.edu</a:t>
            </a:r>
            <a:endParaRPr kumimoji="0" lang="en-US" sz="2000" b="0" i="0" u="none" strike="noStrike" kern="1200" cap="none" spc="0" normalizeH="0" baseline="0" noProof="0" dirty="0">
              <a:ln>
                <a:noFill/>
              </a:ln>
              <a:solidFill>
                <a:srgbClr val="0033A0"/>
              </a:solidFill>
              <a:effectLst/>
              <a:uLnTx/>
              <a:uFillTx/>
              <a:latin typeface="Helvetica"/>
              <a:ea typeface="+mn-ea"/>
              <a:cs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A0"/>
                </a:solidFill>
                <a:effectLst/>
                <a:uLnTx/>
                <a:uFillTx/>
                <a:latin typeface="Helvetica"/>
                <a:ea typeface="+mn-ea"/>
                <a:cs typeface="Helvetica"/>
              </a:rPr>
              <a:t>Ken Scott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467886"/>
                </a:solidFill>
                <a:latin typeface="Helvetica"/>
                <a:cs typeface="Helvetica"/>
                <a:hlinkClick r:id="rId7">
                  <a:extLst>
                    <a:ext uri="{A12FA001-AC4F-418D-AE19-62706E023703}">
                      <ahyp:hlinkClr xmlns:ahyp="http://schemas.microsoft.com/office/drawing/2018/hyperlinkcolor" val="tx"/>
                    </a:ext>
                  </a:extLst>
                </a:hlinkClick>
              </a:rPr>
              <a:t>Kenneth.Scott@uky.e</a:t>
            </a:r>
            <a:r>
              <a:rPr lang="en-US" sz="2000" dirty="0">
                <a:solidFill>
                  <a:srgbClr val="0070C0"/>
                </a:solidFill>
                <a:latin typeface="Helvetica"/>
                <a:cs typeface="Helvetica"/>
                <a:hlinkClick r:id="rId7">
                  <a:extLst>
                    <a:ext uri="{A12FA001-AC4F-418D-AE19-62706E023703}">
                      <ahyp:hlinkClr xmlns:ahyp="http://schemas.microsoft.com/office/drawing/2018/hyperlinkcolor" val="tx"/>
                    </a:ext>
                  </a:extLst>
                </a:hlinkClick>
              </a:rPr>
              <a:t>du</a:t>
            </a:r>
            <a:endParaRPr lang="en-US" sz="2000" dirty="0">
              <a:solidFill>
                <a:srgbClr val="0070C0"/>
              </a:solidFill>
              <a:latin typeface="Helvetica"/>
              <a:cs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3A0"/>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A0"/>
                </a:solidFill>
                <a:effectLst/>
                <a:uLnTx/>
                <a:uFillTx/>
                <a:latin typeface="Helvetica"/>
                <a:ea typeface="+mn-ea"/>
                <a:cs typeface="Helvetica"/>
              </a:rPr>
              <a:t>Marilyn Clark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A0"/>
                </a:solidFill>
                <a:effectLst/>
                <a:uLnTx/>
                <a:uFillTx/>
                <a:latin typeface="Helvetica"/>
                <a:ea typeface="+mn-ea"/>
                <a:cs typeface="Helvetica"/>
              </a:rPr>
              <a:t>Economic Engagement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CC"/>
                </a:solidFill>
                <a:effectLst/>
                <a:uLnTx/>
                <a:uFillTx/>
                <a:latin typeface="Helvetica"/>
                <a:ea typeface="+mn-ea"/>
                <a:cs typeface="Helvetica"/>
                <a:hlinkClick r:id="rId8">
                  <a:extLst>
                    <a:ext uri="{A12FA001-AC4F-418D-AE19-62706E023703}">
                      <ahyp:hlinkClr xmlns:ahyp="http://schemas.microsoft.com/office/drawing/2018/hyperlinkcolor" val="tx"/>
                    </a:ext>
                  </a:extLst>
                </a:hlinkClick>
              </a:rPr>
              <a:t>Marilyn.Clark@uky.edu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CC"/>
              </a:solidFill>
              <a:effectLst/>
              <a:uLnTx/>
              <a:uFillTx/>
              <a:latin typeface="Helvetica" panose="020B0604020202020204" pitchFamily="34" charset="0"/>
              <a:ea typeface="+mn-ea"/>
              <a:cs typeface="Helvetica" panose="020B0604020202020204" pitchFamily="34" charset="0"/>
            </a:endParaRPr>
          </a:p>
        </p:txBody>
      </p:sp>
      <p:sp>
        <p:nvSpPr>
          <p:cNvPr id="9" name="TextBox 8">
            <a:extLst>
              <a:ext uri="{FF2B5EF4-FFF2-40B4-BE49-F238E27FC236}">
                <a16:creationId xmlns:a16="http://schemas.microsoft.com/office/drawing/2014/main" id="{65486D5A-DE4E-31B0-F901-5768596DA82C}"/>
              </a:ext>
            </a:extLst>
          </p:cNvPr>
          <p:cNvSpPr txBox="1"/>
          <p:nvPr/>
        </p:nvSpPr>
        <p:spPr>
          <a:xfrm>
            <a:off x="613960" y="3920490"/>
            <a:ext cx="609790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3A0"/>
                </a:solidFill>
                <a:effectLst/>
                <a:uLnTx/>
                <a:uFillTx/>
                <a:latin typeface="Arial" panose="020B0604020202020204"/>
                <a:ea typeface="+mn-ea"/>
                <a:cs typeface="+mn-cs"/>
              </a:rPr>
              <a:t>https://purchasing.uky.edu/economic-engagement</a:t>
            </a:r>
            <a:endParaRPr kumimoji="0" lang="en-US" sz="1800" b="0" i="0" u="none" strike="noStrike" kern="1200" cap="none" spc="0" normalizeH="0" baseline="0" noProof="0">
              <a:ln>
                <a:noFill/>
              </a:ln>
              <a:solidFill>
                <a:srgbClr val="0033A0"/>
              </a:solidFill>
              <a:effectLst/>
              <a:uLnTx/>
              <a:uFillTx/>
              <a:latin typeface="Arial" panose="020B0604020202020204"/>
              <a:ea typeface="+mn-ea"/>
              <a:cs typeface="+mn-cs"/>
            </a:endParaRPr>
          </a:p>
        </p:txBody>
      </p:sp>
      <p:pic>
        <p:nvPicPr>
          <p:cNvPr id="10" name="Picture 9" descr="A qr code with a black and white background&#10;&#10;Description automatically generated">
            <a:extLst>
              <a:ext uri="{FF2B5EF4-FFF2-40B4-BE49-F238E27FC236}">
                <a16:creationId xmlns:a16="http://schemas.microsoft.com/office/drawing/2014/main" id="{BE84C6F1-8260-EAD0-662F-A206E9018DD5}"/>
              </a:ext>
            </a:extLst>
          </p:cNvPr>
          <p:cNvPicPr>
            <a:picLocks noChangeAspect="1"/>
          </p:cNvPicPr>
          <p:nvPr/>
        </p:nvPicPr>
        <p:blipFill>
          <a:blip r:embed="rId9"/>
          <a:stretch>
            <a:fillRect/>
          </a:stretch>
        </p:blipFill>
        <p:spPr>
          <a:xfrm>
            <a:off x="2812054" y="4407365"/>
            <a:ext cx="1219200" cy="1219200"/>
          </a:xfrm>
          <a:prstGeom prst="rect">
            <a:avLst/>
          </a:prstGeom>
        </p:spPr>
      </p:pic>
    </p:spTree>
    <p:extLst>
      <p:ext uri="{BB962C8B-B14F-4D97-AF65-F5344CB8AC3E}">
        <p14:creationId xmlns:p14="http://schemas.microsoft.com/office/powerpoint/2010/main" val="730843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AB7B831-84E5-28EB-181C-C6B34114A560}"/>
              </a:ext>
            </a:extLst>
          </p:cNvPr>
          <p:cNvSpPr txBox="1"/>
          <p:nvPr/>
        </p:nvSpPr>
        <p:spPr>
          <a:xfrm>
            <a:off x="1171074" y="1396686"/>
            <a:ext cx="3240506" cy="4064628"/>
          </a:xfrm>
          <a:prstGeom prst="rect">
            <a:avLst/>
          </a:prstGeom>
        </p:spPr>
        <p:txBody>
          <a:bodyPr vert="horz" lIns="91440" tIns="45720" rIns="91440" bIns="45720" rtlCol="0" anchor="ctr">
            <a:normAutofit/>
          </a:bodyPr>
          <a:lstStyle/>
          <a:p>
            <a:pPr marL="0" marR="0" indent="-457200">
              <a:lnSpc>
                <a:spcPct val="90000"/>
              </a:lnSpc>
              <a:spcBef>
                <a:spcPct val="0"/>
              </a:spcBef>
              <a:spcAft>
                <a:spcPts val="600"/>
              </a:spcAft>
            </a:pPr>
            <a:r>
              <a:rPr lang="en-US" sz="4400" b="1" u="sng" kern="1200">
                <a:solidFill>
                  <a:srgbClr val="FFFFFF"/>
                </a:solidFill>
                <a:effectLst/>
                <a:latin typeface="+mj-lt"/>
                <a:ea typeface="+mj-ea"/>
                <a:cs typeface="+mj-cs"/>
              </a:rPr>
              <a:t>What is “MRO”?</a:t>
            </a:r>
          </a:p>
        </p:txBody>
      </p:sp>
      <p:sp>
        <p:nvSpPr>
          <p:cNvPr id="16" name="Arc 15">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3C97FBBE-FAC0-29AF-58C7-FF9E6FF06822}"/>
              </a:ext>
            </a:extLst>
          </p:cNvPr>
          <p:cNvSpPr>
            <a:spLocks noChangeArrowheads="1"/>
          </p:cNvSpPr>
          <p:nvPr/>
        </p:nvSpPr>
        <p:spPr bwMode="auto">
          <a:xfrm>
            <a:off x="5370153" y="1526033"/>
            <a:ext cx="5536397" cy="393528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tabLst>
                <a:tab pos="571500" algn="l"/>
              </a:tabLst>
              <a:defRPr>
                <a:solidFill>
                  <a:schemeClr val="tx1"/>
                </a:solidFill>
                <a:latin typeface="Arial" panose="020B0604020202020204" pitchFamily="34" charset="0"/>
              </a:defRPr>
            </a:lvl1pPr>
            <a:lvl2pPr eaLnBrk="0" fontAlgn="base" hangingPunct="0">
              <a:spcBef>
                <a:spcPct val="0"/>
              </a:spcBef>
              <a:spcAft>
                <a:spcPct val="0"/>
              </a:spcAft>
              <a:tabLst>
                <a:tab pos="571500" algn="l"/>
              </a:tabLst>
              <a:defRPr>
                <a:solidFill>
                  <a:schemeClr val="tx1"/>
                </a:solidFill>
                <a:latin typeface="Arial" panose="020B0604020202020204" pitchFamily="34" charset="0"/>
              </a:defRPr>
            </a:lvl2pPr>
            <a:lvl3pPr eaLnBrk="0" fontAlgn="base" hangingPunct="0">
              <a:spcBef>
                <a:spcPct val="0"/>
              </a:spcBef>
              <a:spcAft>
                <a:spcPct val="0"/>
              </a:spcAft>
              <a:tabLst>
                <a:tab pos="571500" algn="l"/>
              </a:tabLst>
              <a:defRPr>
                <a:solidFill>
                  <a:schemeClr val="tx1"/>
                </a:solidFill>
                <a:latin typeface="Arial" panose="020B0604020202020204" pitchFamily="34" charset="0"/>
              </a:defRPr>
            </a:lvl3pPr>
            <a:lvl4pPr eaLnBrk="0" fontAlgn="base" hangingPunct="0">
              <a:spcBef>
                <a:spcPct val="0"/>
              </a:spcBef>
              <a:spcAft>
                <a:spcPct val="0"/>
              </a:spcAft>
              <a:tabLst>
                <a:tab pos="571500" algn="l"/>
              </a:tabLst>
              <a:defRPr>
                <a:solidFill>
                  <a:schemeClr val="tx1"/>
                </a:solidFill>
                <a:latin typeface="Arial" panose="020B0604020202020204" pitchFamily="34" charset="0"/>
              </a:defRPr>
            </a:lvl4pPr>
            <a:lvl5pPr eaLnBrk="0" fontAlgn="base" hangingPunct="0">
              <a:spcBef>
                <a:spcPct val="0"/>
              </a:spcBef>
              <a:spcAft>
                <a:spcPct val="0"/>
              </a:spcAft>
              <a:tabLst>
                <a:tab pos="571500" algn="l"/>
              </a:tabLst>
              <a:defRPr>
                <a:solidFill>
                  <a:schemeClr val="tx1"/>
                </a:solidFill>
                <a:latin typeface="Arial" panose="020B0604020202020204" pitchFamily="34" charset="0"/>
              </a:defRPr>
            </a:lvl5pPr>
            <a:lvl6pPr eaLnBrk="0" fontAlgn="base" hangingPunct="0">
              <a:spcBef>
                <a:spcPct val="0"/>
              </a:spcBef>
              <a:spcAft>
                <a:spcPct val="0"/>
              </a:spcAft>
              <a:tabLst>
                <a:tab pos="571500" algn="l"/>
              </a:tabLst>
              <a:defRPr>
                <a:solidFill>
                  <a:schemeClr val="tx1"/>
                </a:solidFill>
                <a:latin typeface="Arial" panose="020B0604020202020204" pitchFamily="34" charset="0"/>
              </a:defRPr>
            </a:lvl6pPr>
            <a:lvl7pPr eaLnBrk="0" fontAlgn="base" hangingPunct="0">
              <a:spcBef>
                <a:spcPct val="0"/>
              </a:spcBef>
              <a:spcAft>
                <a:spcPct val="0"/>
              </a:spcAft>
              <a:tabLst>
                <a:tab pos="571500" algn="l"/>
              </a:tabLst>
              <a:defRPr>
                <a:solidFill>
                  <a:schemeClr val="tx1"/>
                </a:solidFill>
                <a:latin typeface="Arial" panose="020B0604020202020204" pitchFamily="34" charset="0"/>
              </a:defRPr>
            </a:lvl7pPr>
            <a:lvl8pPr eaLnBrk="0" fontAlgn="base" hangingPunct="0">
              <a:spcBef>
                <a:spcPct val="0"/>
              </a:spcBef>
              <a:spcAft>
                <a:spcPct val="0"/>
              </a:spcAft>
              <a:tabLst>
                <a:tab pos="571500" algn="l"/>
              </a:tabLst>
              <a:defRPr>
                <a:solidFill>
                  <a:schemeClr val="tx1"/>
                </a:solidFill>
                <a:latin typeface="Arial" panose="020B0604020202020204" pitchFamily="34" charset="0"/>
              </a:defRPr>
            </a:lvl8pPr>
            <a:lvl9pPr eaLnBrk="0" fontAlgn="base" hangingPunct="0">
              <a:spcBef>
                <a:spcPct val="0"/>
              </a:spcBef>
              <a:spcAft>
                <a:spcPct val="0"/>
              </a:spcAft>
              <a:tabLst>
                <a:tab pos="571500" algn="l"/>
              </a:tabLst>
              <a:defRPr>
                <a:solidFill>
                  <a:schemeClr val="tx1"/>
                </a:solidFill>
                <a:latin typeface="Arial" panose="020B0604020202020204" pitchFamily="34" charset="0"/>
              </a:defRPr>
            </a:lvl9pPr>
          </a:lstStyle>
          <a:p>
            <a:pPr marL="0" marR="0" lvl="0" indent="-228600" eaLnBrk="1" fontAlgn="base" hangingPunct="1">
              <a:lnSpc>
                <a:spcPct val="90000"/>
              </a:lnSpc>
              <a:spcBef>
                <a:spcPct val="0"/>
              </a:spcBef>
              <a:spcAft>
                <a:spcPts val="600"/>
              </a:spcAft>
              <a:buClrTx/>
              <a:buSzTx/>
              <a:buFont typeface="Arial" panose="020B0604020202020204" pitchFamily="34" charset="0"/>
              <a:buChar char="•"/>
              <a:tabLst>
                <a:tab pos="571500" algn="l"/>
              </a:tabLst>
            </a:pPr>
            <a:r>
              <a:rPr kumimoji="0" lang="en-US" altLang="en-US" b="0" i="0" u="none" strike="noStrike" cap="none" normalizeH="0" baseline="0">
                <a:ln>
                  <a:noFill/>
                </a:ln>
                <a:effectLst/>
                <a:latin typeface="+mn-lt"/>
              </a:rPr>
              <a:t>MRO stands for Maintenance, Repair, and Operations. It encompasses the indirect materials and services needed to keep a facility or equipment running, even though they are not directly involved in the production of goods. This includes everything from spare parts and safety equipment to cleaning supplies and tools. </a:t>
            </a: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tab pos="571500" algn="l"/>
              </a:tabLst>
            </a:pPr>
            <a:r>
              <a:rPr kumimoji="0" lang="en-US" altLang="en-US" b="0" i="0" u="none" strike="noStrike" cap="none" normalizeH="0" baseline="0">
                <a:ln>
                  <a:noFill/>
                </a:ln>
                <a:effectLst/>
                <a:latin typeface="+mn-lt"/>
              </a:rPr>
              <a:t>Effective MRO management is crucial for preventing downtime, ensuring safety, and controlling costs. </a:t>
            </a:r>
          </a:p>
        </p:txBody>
      </p:sp>
    </p:spTree>
    <p:extLst>
      <p:ext uri="{BB962C8B-B14F-4D97-AF65-F5344CB8AC3E}">
        <p14:creationId xmlns:p14="http://schemas.microsoft.com/office/powerpoint/2010/main" val="39759359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178</TotalTime>
  <Words>2370</Words>
  <Application>Microsoft Macintosh PowerPoint</Application>
  <PresentationFormat>Widescreen</PresentationFormat>
  <Paragraphs>201</Paragraphs>
  <Slides>19</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Aptos</vt:lpstr>
      <vt:lpstr>Aptos Display</vt:lpstr>
      <vt:lpstr>Arial</vt:lpstr>
      <vt:lpstr>Arial Black</vt:lpstr>
      <vt:lpstr>AvenirNext LT Pro Cn</vt:lpstr>
      <vt:lpstr>AvenirNext LT Pro Regular</vt:lpstr>
      <vt:lpstr>Calibri</vt:lpstr>
      <vt:lpstr>Helvetica</vt:lpstr>
      <vt:lpstr>Symbol</vt:lpstr>
      <vt:lpstr>Times New Roman</vt:lpstr>
      <vt:lpstr>Wingdings</vt:lpstr>
      <vt:lpstr>Office Theme</vt:lpstr>
      <vt:lpstr>PowerPoint Presentation</vt:lpstr>
      <vt:lpstr>Agenda</vt:lpstr>
      <vt:lpstr>University of Kentucky Economic Engagement </vt:lpstr>
      <vt:lpstr>Engage in the Process –  How to Prepare for Opportunities</vt:lpstr>
      <vt:lpstr>GROWING OUR OWN</vt:lpstr>
      <vt:lpstr>Turner-UK Construction Business accelerator 2026 </vt:lpstr>
      <vt:lpstr>Kentucky Education Procurement Association 2025</vt:lpstr>
      <vt:lpstr>Contact Us</vt:lpstr>
      <vt:lpstr>PowerPoint Presentation</vt:lpstr>
      <vt:lpstr>AUTHORIZATION OF WORK</vt:lpstr>
      <vt:lpstr>AUTHORIZATION OF WORK (Cont’d)</vt:lpstr>
      <vt:lpstr>PowerPoint Presentation</vt:lpstr>
      <vt:lpstr>SCOPE</vt:lpstr>
      <vt:lpstr>SCOPE (Cont’d)</vt:lpstr>
      <vt:lpstr>SCOPE (Cont’d)</vt:lpstr>
      <vt:lpstr>PowerPoint Presentation</vt:lpstr>
      <vt:lpstr>Proposal Information and Criteria (Section 4.1) &amp; Misc. Items </vt:lpstr>
      <vt:lpstr>Proposal Submission &amp; Deadline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Scott, Ken</dc:creator>
  <cp:lastModifiedBy>Castorena, Ashley C.</cp:lastModifiedBy>
  <cp:revision>18</cp:revision>
  <dcterms:created xsi:type="dcterms:W3CDTF">2025-08-06T13:16:47Z</dcterms:created>
  <dcterms:modified xsi:type="dcterms:W3CDTF">2025-08-22T14:08:27Z</dcterms:modified>
</cp:coreProperties>
</file>